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0"/>
  </p:notesMasterIdLst>
  <p:sldIdLst>
    <p:sldId id="334" r:id="rId2"/>
    <p:sldId id="299" r:id="rId3"/>
    <p:sldId id="300" r:id="rId4"/>
    <p:sldId id="296" r:id="rId5"/>
    <p:sldId id="307" r:id="rId6"/>
    <p:sldId id="308" r:id="rId7"/>
    <p:sldId id="301" r:id="rId8"/>
    <p:sldId id="302" r:id="rId9"/>
    <p:sldId id="309" r:id="rId10"/>
    <p:sldId id="303" r:id="rId11"/>
    <p:sldId id="304" r:id="rId12"/>
    <p:sldId id="305" r:id="rId13"/>
    <p:sldId id="306"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4660"/>
  </p:normalViewPr>
  <p:slideViewPr>
    <p:cSldViewPr snapToGrid="0">
      <p:cViewPr varScale="1">
        <p:scale>
          <a:sx n="90" d="100"/>
          <a:sy n="90" d="100"/>
        </p:scale>
        <p:origin x="259" y="67"/>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D:\Kavana%20SJSU\FALL2024\ISE251\Project\AHP-%20Reference%20Papers\Report\New_Dataset_Pape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solidFill>
                  <a:schemeClr val="tx2">
                    <a:lumMod val="10000"/>
                  </a:schemeClr>
                </a:solidFill>
              </a:rPr>
              <a:t>Weights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AHP!$B$28</c:f>
              <c:strCache>
                <c:ptCount val="1"/>
                <c:pt idx="0">
                  <c:v>Weights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AHP!$C$26:$I$26</c:f>
              <c:strCache>
                <c:ptCount val="7"/>
                <c:pt idx="0">
                  <c:v>C1</c:v>
                </c:pt>
                <c:pt idx="1">
                  <c:v>C2</c:v>
                </c:pt>
                <c:pt idx="2">
                  <c:v>C3</c:v>
                </c:pt>
                <c:pt idx="3">
                  <c:v>C4</c:v>
                </c:pt>
                <c:pt idx="4">
                  <c:v>C5</c:v>
                </c:pt>
                <c:pt idx="5">
                  <c:v>C6</c:v>
                </c:pt>
                <c:pt idx="6">
                  <c:v>C7</c:v>
                </c:pt>
              </c:strCache>
            </c:strRef>
          </c:cat>
          <c:val>
            <c:numRef>
              <c:f>AHP!$C$28:$I$28</c:f>
              <c:numCache>
                <c:formatCode>0.000000</c:formatCode>
                <c:ptCount val="7"/>
                <c:pt idx="0">
                  <c:v>0.38401740922449878</c:v>
                </c:pt>
                <c:pt idx="1">
                  <c:v>0.22675287687459716</c:v>
                </c:pt>
                <c:pt idx="2">
                  <c:v>0.17286163427687345</c:v>
                </c:pt>
                <c:pt idx="3">
                  <c:v>0.10494157518192104</c:v>
                </c:pt>
                <c:pt idx="4">
                  <c:v>5.6698723308693265E-2</c:v>
                </c:pt>
                <c:pt idx="5">
                  <c:v>3.4161643130511309E-2</c:v>
                </c:pt>
                <c:pt idx="6">
                  <c:v>2.0566138002905021E-2</c:v>
                </c:pt>
              </c:numCache>
            </c:numRef>
          </c:val>
          <c:extLst>
            <c:ext xmlns:c16="http://schemas.microsoft.com/office/drawing/2014/chart" uri="{C3380CC4-5D6E-409C-BE32-E72D297353CC}">
              <c16:uniqueId val="{00000000-E284-4FB3-A16C-32CAE07493AC}"/>
            </c:ext>
          </c:extLst>
        </c:ser>
        <c:dLbls>
          <c:showLegendKey val="0"/>
          <c:showVal val="1"/>
          <c:showCatName val="0"/>
          <c:showSerName val="0"/>
          <c:showPercent val="0"/>
          <c:showBubbleSize val="0"/>
        </c:dLbls>
        <c:gapWidth val="150"/>
        <c:shape val="box"/>
        <c:axId val="938543072"/>
        <c:axId val="938563232"/>
        <c:axId val="0"/>
      </c:bar3DChart>
      <c:catAx>
        <c:axId val="9385430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938563232"/>
        <c:crosses val="autoZero"/>
        <c:auto val="1"/>
        <c:lblAlgn val="ctr"/>
        <c:lblOffset val="100"/>
        <c:noMultiLvlLbl val="0"/>
      </c:catAx>
      <c:valAx>
        <c:axId val="938563232"/>
        <c:scaling>
          <c:orientation val="minMax"/>
        </c:scaling>
        <c:delete val="0"/>
        <c:axPos val="l"/>
        <c:majorGridlines>
          <c:spPr>
            <a:ln w="9525" cap="flat" cmpd="sng" algn="ctr">
              <a:solidFill>
                <a:schemeClr val="dk1">
                  <a:lumMod val="50000"/>
                  <a:lumOff val="50000"/>
                </a:schemeClr>
              </a:solidFill>
              <a:round/>
            </a:ln>
            <a:effectLst/>
          </c:spPr>
        </c:majorGridlines>
        <c:numFmt formatCode="0.00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93854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99AE2-85E2-4594-8A39-23D4990D959B}"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75E53A-9170-4CBF-8F58-B59DBD3E4AD1}" type="slidenum">
              <a:rPr lang="en-IN" smtClean="0"/>
              <a:t>‹#›</a:t>
            </a:fld>
            <a:endParaRPr lang="en-IN"/>
          </a:p>
        </p:txBody>
      </p:sp>
    </p:spTree>
    <p:extLst>
      <p:ext uri="{BB962C8B-B14F-4D97-AF65-F5344CB8AC3E}">
        <p14:creationId xmlns:p14="http://schemas.microsoft.com/office/powerpoint/2010/main" val="239225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093CF73C-773C-5D79-E4A8-3F2F7B95A69C}"/>
            </a:ext>
          </a:extLst>
        </p:cNvPr>
        <p:cNvGrpSpPr/>
        <p:nvPr/>
      </p:nvGrpSpPr>
      <p:grpSpPr>
        <a:xfrm>
          <a:off x="0" y="0"/>
          <a:ext cx="0" cy="0"/>
          <a:chOff x="0" y="0"/>
          <a:chExt cx="0" cy="0"/>
        </a:xfrm>
      </p:grpSpPr>
      <p:sp>
        <p:nvSpPr>
          <p:cNvPr id="125" name="Google Shape;125;gc6f90357f_0_0:notes">
            <a:extLst>
              <a:ext uri="{FF2B5EF4-FFF2-40B4-BE49-F238E27FC236}">
                <a16:creationId xmlns:a16="http://schemas.microsoft.com/office/drawing/2014/main" id="{AECC11DC-5EDD-1429-E368-827BA46E60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0357f_0_0:notes">
            <a:extLst>
              <a:ext uri="{FF2B5EF4-FFF2-40B4-BE49-F238E27FC236}">
                <a16:creationId xmlns:a16="http://schemas.microsoft.com/office/drawing/2014/main" id="{9B100DCD-6AB3-F081-4A76-87D034ABF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1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41" y="3766000"/>
            <a:ext cx="9827200" cy="30920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flipH="1">
            <a:off x="4776800" y="2067600"/>
            <a:ext cx="7415200" cy="47904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rot="10800000">
            <a:off x="6745207" y="0"/>
            <a:ext cx="5446800" cy="27368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71033"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a:off x="340267" y="789"/>
            <a:ext cx="3000484" cy="13924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1207194" y="789"/>
            <a:ext cx="3000484" cy="13924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a:off x="9409957" y="6784"/>
            <a:ext cx="2468376" cy="1002811"/>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26;p2"/>
          <p:cNvGrpSpPr/>
          <p:nvPr/>
        </p:nvGrpSpPr>
        <p:grpSpPr>
          <a:xfrm>
            <a:off x="8737376" y="5623803"/>
            <a:ext cx="3185424" cy="1234316"/>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265532" y="5407536"/>
            <a:ext cx="3727219" cy="1444411"/>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 name="Google Shape;34;p2"/>
          <p:cNvSpPr txBox="1">
            <a:spLocks noGrp="1"/>
          </p:cNvSpPr>
          <p:nvPr>
            <p:ph type="ctrTitle"/>
          </p:nvPr>
        </p:nvSpPr>
        <p:spPr>
          <a:xfrm>
            <a:off x="2478271" y="2430444"/>
            <a:ext cx="7148400" cy="193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5067"/>
            </a:lvl1pPr>
            <a:lvl2pPr lvl="1" algn="ctr" rtl="0">
              <a:spcBef>
                <a:spcPts val="0"/>
              </a:spcBef>
              <a:spcAft>
                <a:spcPts val="0"/>
              </a:spcAft>
              <a:buSzPts val="3800"/>
              <a:buNone/>
              <a:defRPr sz="5067"/>
            </a:lvl2pPr>
            <a:lvl3pPr lvl="2" algn="ctr" rtl="0">
              <a:spcBef>
                <a:spcPts val="0"/>
              </a:spcBef>
              <a:spcAft>
                <a:spcPts val="0"/>
              </a:spcAft>
              <a:buSzPts val="3800"/>
              <a:buNone/>
              <a:defRPr sz="5067"/>
            </a:lvl3pPr>
            <a:lvl4pPr lvl="3" algn="ctr" rtl="0">
              <a:spcBef>
                <a:spcPts val="0"/>
              </a:spcBef>
              <a:spcAft>
                <a:spcPts val="0"/>
              </a:spcAft>
              <a:buSzPts val="3800"/>
              <a:buNone/>
              <a:defRPr sz="5067"/>
            </a:lvl4pPr>
            <a:lvl5pPr lvl="4" algn="ctr" rtl="0">
              <a:spcBef>
                <a:spcPts val="0"/>
              </a:spcBef>
              <a:spcAft>
                <a:spcPts val="0"/>
              </a:spcAft>
              <a:buSzPts val="3800"/>
              <a:buNone/>
              <a:defRPr sz="5067"/>
            </a:lvl5pPr>
            <a:lvl6pPr lvl="5" algn="ctr" rtl="0">
              <a:spcBef>
                <a:spcPts val="0"/>
              </a:spcBef>
              <a:spcAft>
                <a:spcPts val="0"/>
              </a:spcAft>
              <a:buSzPts val="3800"/>
              <a:buNone/>
              <a:defRPr sz="5067"/>
            </a:lvl6pPr>
            <a:lvl7pPr lvl="6" algn="ctr" rtl="0">
              <a:spcBef>
                <a:spcPts val="0"/>
              </a:spcBef>
              <a:spcAft>
                <a:spcPts val="0"/>
              </a:spcAft>
              <a:buSzPts val="3800"/>
              <a:buNone/>
              <a:defRPr sz="5067"/>
            </a:lvl7pPr>
            <a:lvl8pPr lvl="7" algn="ctr" rtl="0">
              <a:spcBef>
                <a:spcPts val="0"/>
              </a:spcBef>
              <a:spcAft>
                <a:spcPts val="0"/>
              </a:spcAft>
              <a:buSzPts val="3800"/>
              <a:buNone/>
              <a:defRPr sz="5067"/>
            </a:lvl8pPr>
            <a:lvl9pPr lvl="8" algn="ctr" rtl="0">
              <a:spcBef>
                <a:spcPts val="0"/>
              </a:spcBef>
              <a:spcAft>
                <a:spcPts val="0"/>
              </a:spcAft>
              <a:buSzPts val="3800"/>
              <a:buNone/>
              <a:defRPr sz="5067"/>
            </a:lvl9pPr>
          </a:lstStyle>
          <a:p>
            <a:endParaRPr/>
          </a:p>
        </p:txBody>
      </p:sp>
      <p:sp>
        <p:nvSpPr>
          <p:cNvPr id="35" name="Google Shape;35;p2"/>
          <p:cNvSpPr txBox="1">
            <a:spLocks noGrp="1"/>
          </p:cNvSpPr>
          <p:nvPr>
            <p:ph type="subTitle" idx="1"/>
          </p:nvPr>
        </p:nvSpPr>
        <p:spPr>
          <a:xfrm>
            <a:off x="2478267" y="4550877"/>
            <a:ext cx="7148400" cy="69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36" name="Google Shape;36;p2"/>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7135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4"/>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4"/>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389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5"/>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5"/>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5"/>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61" name="Google Shape;61;p5"/>
          <p:cNvSpPr txBox="1">
            <a:spLocks noGrp="1"/>
          </p:cNvSpPr>
          <p:nvPr>
            <p:ph type="body" idx="1"/>
          </p:nvPr>
        </p:nvSpPr>
        <p:spPr>
          <a:xfrm>
            <a:off x="1092200" y="2654300"/>
            <a:ext cx="4914800" cy="32640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6184900" y="2654300"/>
            <a:ext cx="4914800" cy="32640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4236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6"/>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6"/>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6"/>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69" name="Google Shape;69;p6"/>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2896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7"/>
          <p:cNvSpPr/>
          <p:nvPr/>
        </p:nvSpPr>
        <p:spPr>
          <a:xfrm>
            <a:off x="41" y="3766000"/>
            <a:ext cx="9827200" cy="30920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7"/>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title"/>
          </p:nvPr>
        </p:nvSpPr>
        <p:spPr>
          <a:xfrm>
            <a:off x="1092200" y="1127467"/>
            <a:ext cx="4945600" cy="1844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75" name="Google Shape;75;p7"/>
          <p:cNvSpPr txBox="1">
            <a:spLocks noGrp="1"/>
          </p:cNvSpPr>
          <p:nvPr>
            <p:ph type="body" idx="1"/>
          </p:nvPr>
        </p:nvSpPr>
        <p:spPr>
          <a:xfrm>
            <a:off x="1107600" y="3092067"/>
            <a:ext cx="4945600" cy="28264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361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3764192"/>
            <a:ext cx="9825600" cy="3089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p:nvPr/>
        </p:nvSpPr>
        <p:spPr>
          <a:xfrm flipH="1">
            <a:off x="4777613" y="2072151"/>
            <a:ext cx="7414000" cy="47860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8"/>
          <p:cNvGrpSpPr/>
          <p:nvPr/>
        </p:nvGrpSpPr>
        <p:grpSpPr>
          <a:xfrm>
            <a:off x="341322" y="-158"/>
            <a:ext cx="3001796" cy="1391211"/>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 name="Google Shape;84;p8"/>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5" name="Google Shape;85;p8"/>
          <p:cNvGrpSpPr/>
          <p:nvPr/>
        </p:nvGrpSpPr>
        <p:grpSpPr>
          <a:xfrm>
            <a:off x="46579" y="6029500"/>
            <a:ext cx="2124408" cy="822763"/>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 name="Google Shape;89;p8"/>
          <p:cNvGrpSpPr/>
          <p:nvPr/>
        </p:nvGrpSpPr>
        <p:grpSpPr>
          <a:xfrm>
            <a:off x="7848472" y="1657"/>
            <a:ext cx="4343273" cy="1682019"/>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 name="Google Shape;93;p8"/>
          <p:cNvSpPr txBox="1">
            <a:spLocks noGrp="1"/>
          </p:cNvSpPr>
          <p:nvPr>
            <p:ph type="title"/>
          </p:nvPr>
        </p:nvSpPr>
        <p:spPr>
          <a:xfrm>
            <a:off x="1858572" y="1734861"/>
            <a:ext cx="8489200" cy="3385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4267"/>
            </a:lvl1pPr>
            <a:lvl2pPr lvl="1" algn="ctr" rtl="0">
              <a:spcBef>
                <a:spcPts val="0"/>
              </a:spcBef>
              <a:spcAft>
                <a:spcPts val="0"/>
              </a:spcAft>
              <a:buSzPts val="3200"/>
              <a:buNone/>
              <a:defRPr sz="4267"/>
            </a:lvl2pPr>
            <a:lvl3pPr lvl="2" algn="ctr" rtl="0">
              <a:spcBef>
                <a:spcPts val="0"/>
              </a:spcBef>
              <a:spcAft>
                <a:spcPts val="0"/>
              </a:spcAft>
              <a:buSzPts val="3200"/>
              <a:buNone/>
              <a:defRPr sz="4267"/>
            </a:lvl3pPr>
            <a:lvl4pPr lvl="3" algn="ctr" rtl="0">
              <a:spcBef>
                <a:spcPts val="0"/>
              </a:spcBef>
              <a:spcAft>
                <a:spcPts val="0"/>
              </a:spcAft>
              <a:buSzPts val="3200"/>
              <a:buNone/>
              <a:defRPr sz="4267"/>
            </a:lvl4pPr>
            <a:lvl5pPr lvl="4" algn="ctr" rtl="0">
              <a:spcBef>
                <a:spcPts val="0"/>
              </a:spcBef>
              <a:spcAft>
                <a:spcPts val="0"/>
              </a:spcAft>
              <a:buSzPts val="3200"/>
              <a:buNone/>
              <a:defRPr sz="4267"/>
            </a:lvl5pPr>
            <a:lvl6pPr lvl="5" algn="ctr" rtl="0">
              <a:spcBef>
                <a:spcPts val="0"/>
              </a:spcBef>
              <a:spcAft>
                <a:spcPts val="0"/>
              </a:spcAft>
              <a:buSzPts val="3200"/>
              <a:buNone/>
              <a:defRPr sz="4267"/>
            </a:lvl6pPr>
            <a:lvl7pPr lvl="6" algn="ctr" rtl="0">
              <a:spcBef>
                <a:spcPts val="0"/>
              </a:spcBef>
              <a:spcAft>
                <a:spcPts val="0"/>
              </a:spcAft>
              <a:buSzPts val="3200"/>
              <a:buNone/>
              <a:defRPr sz="4267"/>
            </a:lvl7pPr>
            <a:lvl8pPr lvl="7" algn="ctr" rtl="0">
              <a:spcBef>
                <a:spcPts val="0"/>
              </a:spcBef>
              <a:spcAft>
                <a:spcPts val="0"/>
              </a:spcAft>
              <a:buSzPts val="3200"/>
              <a:buNone/>
              <a:defRPr sz="4267"/>
            </a:lvl8pPr>
            <a:lvl9pPr lvl="8" algn="ctr" rtl="0">
              <a:spcBef>
                <a:spcPts val="0"/>
              </a:spcBef>
              <a:spcAft>
                <a:spcPts val="0"/>
              </a:spcAft>
              <a:buSzPts val="3200"/>
              <a:buNone/>
              <a:defRPr sz="4267"/>
            </a:lvl9pPr>
          </a:lstStyle>
          <a:p>
            <a:endParaRPr/>
          </a:p>
        </p:txBody>
      </p:sp>
      <p:sp>
        <p:nvSpPr>
          <p:cNvPr id="94" name="Google Shape;94;p8"/>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4489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9"/>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9"/>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9"/>
          <p:cNvSpPr txBox="1">
            <a:spLocks noGrp="1"/>
          </p:cNvSpPr>
          <p:nvPr>
            <p:ph type="title"/>
          </p:nvPr>
        </p:nvSpPr>
        <p:spPr>
          <a:xfrm>
            <a:off x="1092200" y="1127467"/>
            <a:ext cx="8565600" cy="940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00" name="Google Shape;100;p9"/>
          <p:cNvSpPr txBox="1">
            <a:spLocks noGrp="1"/>
          </p:cNvSpPr>
          <p:nvPr>
            <p:ph type="subTitle" idx="1"/>
          </p:nvPr>
        </p:nvSpPr>
        <p:spPr>
          <a:xfrm>
            <a:off x="1092200" y="2067600"/>
            <a:ext cx="7813200" cy="524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01" name="Google Shape;101;p9"/>
          <p:cNvSpPr txBox="1">
            <a:spLocks noGrp="1"/>
          </p:cNvSpPr>
          <p:nvPr>
            <p:ph type="body" idx="2"/>
          </p:nvPr>
        </p:nvSpPr>
        <p:spPr>
          <a:xfrm>
            <a:off x="1092200" y="3289400"/>
            <a:ext cx="7813200" cy="27940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2946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7425600" y="3778767"/>
            <a:ext cx="4766400" cy="3079200"/>
          </a:xfrm>
          <a:prstGeom prst="rtTriangl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1" name="Google Shape;111;p11"/>
          <p:cNvGrpSpPr/>
          <p:nvPr/>
        </p:nvGrpSpPr>
        <p:grpSpPr>
          <a:xfrm>
            <a:off x="7945630" y="5492769"/>
            <a:ext cx="3361269" cy="1365553"/>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 name="Google Shape;115;p11"/>
          <p:cNvGrpSpPr/>
          <p:nvPr/>
        </p:nvGrpSpPr>
        <p:grpSpPr>
          <a:xfrm>
            <a:off x="265532" y="3"/>
            <a:ext cx="3727219" cy="1444411"/>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11"/>
          <p:cNvSpPr txBox="1">
            <a:spLocks noGrp="1"/>
          </p:cNvSpPr>
          <p:nvPr>
            <p:ph type="title" hasCustomPrompt="1"/>
          </p:nvPr>
        </p:nvSpPr>
        <p:spPr>
          <a:xfrm>
            <a:off x="1847800" y="1845133"/>
            <a:ext cx="8496400" cy="1839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11466">
                <a:solidFill>
                  <a:schemeClr val="dk2"/>
                </a:solidFill>
              </a:defRPr>
            </a:lvl1pPr>
            <a:lvl2pPr lvl="1" algn="ctr" rtl="0">
              <a:spcBef>
                <a:spcPts val="0"/>
              </a:spcBef>
              <a:spcAft>
                <a:spcPts val="0"/>
              </a:spcAft>
              <a:buClr>
                <a:schemeClr val="dk2"/>
              </a:buClr>
              <a:buSzPts val="8600"/>
              <a:buNone/>
              <a:defRPr sz="11466">
                <a:solidFill>
                  <a:schemeClr val="dk2"/>
                </a:solidFill>
              </a:defRPr>
            </a:lvl2pPr>
            <a:lvl3pPr lvl="2" algn="ctr" rtl="0">
              <a:spcBef>
                <a:spcPts val="0"/>
              </a:spcBef>
              <a:spcAft>
                <a:spcPts val="0"/>
              </a:spcAft>
              <a:buClr>
                <a:schemeClr val="dk2"/>
              </a:buClr>
              <a:buSzPts val="8600"/>
              <a:buNone/>
              <a:defRPr sz="11466">
                <a:solidFill>
                  <a:schemeClr val="dk2"/>
                </a:solidFill>
              </a:defRPr>
            </a:lvl3pPr>
            <a:lvl4pPr lvl="3" algn="ctr" rtl="0">
              <a:spcBef>
                <a:spcPts val="0"/>
              </a:spcBef>
              <a:spcAft>
                <a:spcPts val="0"/>
              </a:spcAft>
              <a:buClr>
                <a:schemeClr val="dk2"/>
              </a:buClr>
              <a:buSzPts val="8600"/>
              <a:buNone/>
              <a:defRPr sz="11466">
                <a:solidFill>
                  <a:schemeClr val="dk2"/>
                </a:solidFill>
              </a:defRPr>
            </a:lvl4pPr>
            <a:lvl5pPr lvl="4" algn="ctr" rtl="0">
              <a:spcBef>
                <a:spcPts val="0"/>
              </a:spcBef>
              <a:spcAft>
                <a:spcPts val="0"/>
              </a:spcAft>
              <a:buClr>
                <a:schemeClr val="dk2"/>
              </a:buClr>
              <a:buSzPts val="8600"/>
              <a:buNone/>
              <a:defRPr sz="11466">
                <a:solidFill>
                  <a:schemeClr val="dk2"/>
                </a:solidFill>
              </a:defRPr>
            </a:lvl5pPr>
            <a:lvl6pPr lvl="5" algn="ctr" rtl="0">
              <a:spcBef>
                <a:spcPts val="0"/>
              </a:spcBef>
              <a:spcAft>
                <a:spcPts val="0"/>
              </a:spcAft>
              <a:buClr>
                <a:schemeClr val="dk2"/>
              </a:buClr>
              <a:buSzPts val="8600"/>
              <a:buNone/>
              <a:defRPr sz="11466">
                <a:solidFill>
                  <a:schemeClr val="dk2"/>
                </a:solidFill>
              </a:defRPr>
            </a:lvl6pPr>
            <a:lvl7pPr lvl="6" algn="ctr" rtl="0">
              <a:spcBef>
                <a:spcPts val="0"/>
              </a:spcBef>
              <a:spcAft>
                <a:spcPts val="0"/>
              </a:spcAft>
              <a:buClr>
                <a:schemeClr val="dk2"/>
              </a:buClr>
              <a:buSzPts val="8600"/>
              <a:buNone/>
              <a:defRPr sz="11466">
                <a:solidFill>
                  <a:schemeClr val="dk2"/>
                </a:solidFill>
              </a:defRPr>
            </a:lvl7pPr>
            <a:lvl8pPr lvl="7" algn="ctr" rtl="0">
              <a:spcBef>
                <a:spcPts val="0"/>
              </a:spcBef>
              <a:spcAft>
                <a:spcPts val="0"/>
              </a:spcAft>
              <a:buClr>
                <a:schemeClr val="dk2"/>
              </a:buClr>
              <a:buSzPts val="8600"/>
              <a:buNone/>
              <a:defRPr sz="11466">
                <a:solidFill>
                  <a:schemeClr val="dk2"/>
                </a:solidFill>
              </a:defRPr>
            </a:lvl8pPr>
            <a:lvl9pPr lvl="8" algn="ctr" rtl="0">
              <a:spcBef>
                <a:spcPts val="0"/>
              </a:spcBef>
              <a:spcAft>
                <a:spcPts val="0"/>
              </a:spcAft>
              <a:buClr>
                <a:schemeClr val="dk2"/>
              </a:buClr>
              <a:buSzPts val="8600"/>
              <a:buNone/>
              <a:defRPr sz="11466">
                <a:solidFill>
                  <a:schemeClr val="dk2"/>
                </a:solidFill>
              </a:defRPr>
            </a:lvl9pPr>
          </a:lstStyle>
          <a:p>
            <a:r>
              <a:t>xx%</a:t>
            </a:r>
          </a:p>
        </p:txBody>
      </p:sp>
      <p:sp>
        <p:nvSpPr>
          <p:cNvPr id="120" name="Google Shape;120;p11"/>
          <p:cNvSpPr txBox="1">
            <a:spLocks noGrp="1"/>
          </p:cNvSpPr>
          <p:nvPr>
            <p:ph type="body" idx="1"/>
          </p:nvPr>
        </p:nvSpPr>
        <p:spPr>
          <a:xfrm>
            <a:off x="1847800" y="3818467"/>
            <a:ext cx="8496400" cy="854800"/>
          </a:xfrm>
          <a:prstGeom prst="rect">
            <a:avLst/>
          </a:prstGeom>
        </p:spPr>
        <p:txBody>
          <a:bodyPr spcFirstLastPara="1" wrap="square" lIns="91425" tIns="91425" rIns="91425" bIns="91425" anchor="t" anchorCtr="0">
            <a:normAutofit/>
          </a:bodyPr>
          <a:lstStyle>
            <a:lvl1pPr marL="609585" lvl="0" indent="-414856" algn="ctr" rtl="0">
              <a:spcBef>
                <a:spcPts val="0"/>
              </a:spcBef>
              <a:spcAft>
                <a:spcPts val="0"/>
              </a:spcAft>
              <a:buSzPts val="1300"/>
              <a:buChar char="●"/>
              <a:defRPr/>
            </a:lvl1pPr>
            <a:lvl2pPr marL="1219170" lvl="1" indent="-397923" algn="ctr" rtl="0">
              <a:spcBef>
                <a:spcPts val="0"/>
              </a:spcBef>
              <a:spcAft>
                <a:spcPts val="0"/>
              </a:spcAft>
              <a:buSzPts val="1100"/>
              <a:buChar char="○"/>
              <a:defRPr/>
            </a:lvl2pPr>
            <a:lvl3pPr marL="1828754" lvl="2" indent="-397923" algn="ctr" rtl="0">
              <a:spcBef>
                <a:spcPts val="0"/>
              </a:spcBef>
              <a:spcAft>
                <a:spcPts val="0"/>
              </a:spcAft>
              <a:buSzPts val="1100"/>
              <a:buChar char="■"/>
              <a:defRPr/>
            </a:lvl3pPr>
            <a:lvl4pPr marL="2438339" lvl="3" indent="-397923" algn="ctr" rtl="0">
              <a:spcBef>
                <a:spcPts val="0"/>
              </a:spcBef>
              <a:spcAft>
                <a:spcPts val="0"/>
              </a:spcAft>
              <a:buSzPts val="1100"/>
              <a:buChar char="●"/>
              <a:defRPr/>
            </a:lvl4pPr>
            <a:lvl5pPr marL="3047924" lvl="4" indent="-397923" algn="ctr" rtl="0">
              <a:spcBef>
                <a:spcPts val="0"/>
              </a:spcBef>
              <a:spcAft>
                <a:spcPts val="0"/>
              </a:spcAft>
              <a:buSzPts val="1100"/>
              <a:buChar char="○"/>
              <a:defRPr/>
            </a:lvl5pPr>
            <a:lvl6pPr marL="3657509" lvl="5" indent="-397923" algn="ctr" rtl="0">
              <a:spcBef>
                <a:spcPts val="0"/>
              </a:spcBef>
              <a:spcAft>
                <a:spcPts val="0"/>
              </a:spcAft>
              <a:buSzPts val="1100"/>
              <a:buChar char="■"/>
              <a:defRPr/>
            </a:lvl6pPr>
            <a:lvl7pPr marL="4267093" lvl="6" indent="-397923" algn="ctr" rtl="0">
              <a:spcBef>
                <a:spcPts val="0"/>
              </a:spcBef>
              <a:spcAft>
                <a:spcPts val="0"/>
              </a:spcAft>
              <a:buSzPts val="1100"/>
              <a:buChar char="●"/>
              <a:defRPr/>
            </a:lvl7pPr>
            <a:lvl8pPr marL="4876678" lvl="7" indent="-397923" algn="ctr" rtl="0">
              <a:spcBef>
                <a:spcPts val="0"/>
              </a:spcBef>
              <a:spcAft>
                <a:spcPts val="0"/>
              </a:spcAft>
              <a:buSzPts val="1100"/>
              <a:buChar char="○"/>
              <a:defRPr/>
            </a:lvl8pPr>
            <a:lvl9pPr marL="5486263" lvl="8" indent="-397923" algn="ctr" rtl="0">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516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703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415600" y="1536633"/>
            <a:ext cx="11360800" cy="45216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1187645" y="6058224"/>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latin typeface="Nunito"/>
                <a:ea typeface="Nunito"/>
                <a:cs typeface="Nunito"/>
                <a:sym typeface="Nunito"/>
              </a:defRPr>
            </a:lvl1pPr>
            <a:lvl2pPr lvl="1" algn="r" rtl="0">
              <a:buNone/>
              <a:defRPr sz="1333">
                <a:solidFill>
                  <a:schemeClr val="dk2"/>
                </a:solidFill>
                <a:latin typeface="Nunito"/>
                <a:ea typeface="Nunito"/>
                <a:cs typeface="Nunito"/>
                <a:sym typeface="Nunito"/>
              </a:defRPr>
            </a:lvl2pPr>
            <a:lvl3pPr lvl="2" algn="r" rtl="0">
              <a:buNone/>
              <a:defRPr sz="1333">
                <a:solidFill>
                  <a:schemeClr val="dk2"/>
                </a:solidFill>
                <a:latin typeface="Nunito"/>
                <a:ea typeface="Nunito"/>
                <a:cs typeface="Nunito"/>
                <a:sym typeface="Nunito"/>
              </a:defRPr>
            </a:lvl3pPr>
            <a:lvl4pPr lvl="3" algn="r" rtl="0">
              <a:buNone/>
              <a:defRPr sz="1333">
                <a:solidFill>
                  <a:schemeClr val="dk2"/>
                </a:solidFill>
                <a:latin typeface="Nunito"/>
                <a:ea typeface="Nunito"/>
                <a:cs typeface="Nunito"/>
                <a:sym typeface="Nunito"/>
              </a:defRPr>
            </a:lvl4pPr>
            <a:lvl5pPr lvl="4" algn="r" rtl="0">
              <a:buNone/>
              <a:defRPr sz="1333">
                <a:solidFill>
                  <a:schemeClr val="dk2"/>
                </a:solidFill>
                <a:latin typeface="Nunito"/>
                <a:ea typeface="Nunito"/>
                <a:cs typeface="Nunito"/>
                <a:sym typeface="Nunito"/>
              </a:defRPr>
            </a:lvl5pPr>
            <a:lvl6pPr lvl="5" algn="r" rtl="0">
              <a:buNone/>
              <a:defRPr sz="1333">
                <a:solidFill>
                  <a:schemeClr val="dk2"/>
                </a:solidFill>
                <a:latin typeface="Nunito"/>
                <a:ea typeface="Nunito"/>
                <a:cs typeface="Nunito"/>
                <a:sym typeface="Nunito"/>
              </a:defRPr>
            </a:lvl6pPr>
            <a:lvl7pPr lvl="6" algn="r" rtl="0">
              <a:buNone/>
              <a:defRPr sz="1333">
                <a:solidFill>
                  <a:schemeClr val="dk2"/>
                </a:solidFill>
                <a:latin typeface="Nunito"/>
                <a:ea typeface="Nunito"/>
                <a:cs typeface="Nunito"/>
                <a:sym typeface="Nunito"/>
              </a:defRPr>
            </a:lvl7pPr>
            <a:lvl8pPr lvl="7" algn="r" rtl="0">
              <a:buNone/>
              <a:defRPr sz="1333">
                <a:solidFill>
                  <a:schemeClr val="dk2"/>
                </a:solidFill>
                <a:latin typeface="Nunito"/>
                <a:ea typeface="Nunito"/>
                <a:cs typeface="Nunito"/>
                <a:sym typeface="Nunito"/>
              </a:defRPr>
            </a:lvl8pPr>
            <a:lvl9pPr lvl="8" algn="r" rtl="0">
              <a:buNone/>
              <a:defRPr sz="1333">
                <a:solidFill>
                  <a:schemeClr val="dk2"/>
                </a:solidFill>
                <a:latin typeface="Nunito"/>
                <a:ea typeface="Nunito"/>
                <a:cs typeface="Nunito"/>
                <a:sym typeface="Nuni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2624945"/>
      </p:ext>
    </p:extLst>
  </p:cSld>
  <p:clrMap bg1="lt1" tx1="dk1" bg2="dk2" tx2="lt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70" r:id="rId5"/>
    <p:sldLayoutId id="2147483671" r:id="rId6"/>
    <p:sldLayoutId id="2147483672" r:id="rId7"/>
    <p:sldLayoutId id="2147483674"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diff.com/money/2006/jan/12wind.htm" TargetMode="External"/><Relationship Id="rId2" Type="http://schemas.openxmlformats.org/officeDocument/2006/relationships/hyperlink" Target="http://www.eai.in/ref/ae/win/win.html" TargetMode="External"/><Relationship Id="rId1" Type="http://schemas.openxmlformats.org/officeDocument/2006/relationships/slideLayout" Target="../slideLayouts/slideLayout5.xml"/><Relationship Id="rId4" Type="http://schemas.openxmlformats.org/officeDocument/2006/relationships/hyperlink" Target="https://mnre.gov.in/sites/default/files/uploads/faq_Geothermal_0.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8;p13">
            <a:extLst>
              <a:ext uri="{FF2B5EF4-FFF2-40B4-BE49-F238E27FC236}">
                <a16:creationId xmlns:a16="http://schemas.microsoft.com/office/drawing/2014/main" id="{8E580167-2472-5E6B-B873-74D9F9DD8C32}"/>
              </a:ext>
            </a:extLst>
          </p:cNvPr>
          <p:cNvSpPr txBox="1">
            <a:spLocks/>
          </p:cNvSpPr>
          <p:nvPr/>
        </p:nvSpPr>
        <p:spPr>
          <a:xfrm>
            <a:off x="414867" y="367443"/>
            <a:ext cx="11454211" cy="31970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lgn="ctr">
              <a:buSzPts val="990"/>
            </a:pPr>
            <a:r>
              <a:rPr lang="en-US" sz="3200" b="1" kern="0">
                <a:solidFill>
                  <a:srgbClr val="222222"/>
                </a:solidFill>
                <a:latin typeface="Times New Roman" panose="02020603050405020304" pitchFamily="18" charset="0"/>
                <a:cs typeface="Times New Roman" panose="02020603050405020304" pitchFamily="18" charset="0"/>
              </a:rPr>
              <a:t>A Multi-Criteria AHP-TOPSIS Model for the Effective Selection of Renewable Energy Sources</a:t>
            </a:r>
            <a:endParaRPr lang="en-US" sz="3200" b="1" kern="0" dirty="0">
              <a:solidFill>
                <a:srgbClr val="222222"/>
              </a:solidFill>
              <a:latin typeface="Times New Roman" panose="02020603050405020304" pitchFamily="18" charset="0"/>
              <a:cs typeface="Times New Roman" panose="02020603050405020304" pitchFamily="18" charset="0"/>
            </a:endParaRPr>
          </a:p>
        </p:txBody>
      </p:sp>
      <p:sp>
        <p:nvSpPr>
          <p:cNvPr id="7" name="Google Shape;129;p1">
            <a:extLst>
              <a:ext uri="{FF2B5EF4-FFF2-40B4-BE49-F238E27FC236}">
                <a16:creationId xmlns:a16="http://schemas.microsoft.com/office/drawing/2014/main" id="{29830652-D023-8E09-FA5E-01790CD96A3D}"/>
              </a:ext>
            </a:extLst>
          </p:cNvPr>
          <p:cNvSpPr txBox="1"/>
          <p:nvPr/>
        </p:nvSpPr>
        <p:spPr>
          <a:xfrm>
            <a:off x="4034550" y="3187350"/>
            <a:ext cx="4122900" cy="48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chemeClr val="tx2">
                    <a:lumMod val="10000"/>
                  </a:schemeClr>
                </a:solidFill>
                <a:latin typeface="Times New Roman"/>
                <a:ea typeface="Times New Roman"/>
                <a:cs typeface="Times New Roman"/>
                <a:sym typeface="Times New Roman"/>
              </a:rPr>
              <a:t>Course instructor: Dr. Behin Elahi</a:t>
            </a:r>
            <a:endParaRPr sz="1800" b="1" i="0" u="none" strike="noStrike" cap="none" dirty="0">
              <a:solidFill>
                <a:schemeClr val="tx2">
                  <a:lumMod val="10000"/>
                </a:schemeClr>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4BC7A33C-59A7-9D77-EEA8-B71CB7BC95AC}"/>
              </a:ext>
            </a:extLst>
          </p:cNvPr>
          <p:cNvSpPr txBox="1"/>
          <p:nvPr/>
        </p:nvSpPr>
        <p:spPr>
          <a:xfrm>
            <a:off x="2916173" y="3670650"/>
            <a:ext cx="6744294" cy="369332"/>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tx2">
                    <a:lumMod val="10000"/>
                  </a:schemeClr>
                </a:solidFill>
                <a:latin typeface="Times New Roman"/>
                <a:ea typeface="Times New Roman"/>
                <a:cs typeface="Times New Roman"/>
                <a:sym typeface="Times New Roman"/>
              </a:rPr>
              <a:t>ISE 251 : Managing The Lean Enterprise Improvement Program</a:t>
            </a:r>
          </a:p>
        </p:txBody>
      </p:sp>
      <p:sp>
        <p:nvSpPr>
          <p:cNvPr id="9" name="Google Shape;127;p1">
            <a:extLst>
              <a:ext uri="{FF2B5EF4-FFF2-40B4-BE49-F238E27FC236}">
                <a16:creationId xmlns:a16="http://schemas.microsoft.com/office/drawing/2014/main" id="{6B4F8128-1607-74B1-442A-908DCEBC84CF}"/>
              </a:ext>
            </a:extLst>
          </p:cNvPr>
          <p:cNvSpPr txBox="1"/>
          <p:nvPr/>
        </p:nvSpPr>
        <p:spPr>
          <a:xfrm>
            <a:off x="347133" y="4351867"/>
            <a:ext cx="8492067" cy="166793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ct val="172043"/>
              <a:buFont typeface="Arial"/>
              <a:buNone/>
            </a:pPr>
            <a:endParaRPr lang="en-US" sz="1900" i="0" u="none" strike="noStrike" cap="none" dirty="0">
              <a:solidFill>
                <a:schemeClr val="tx2">
                  <a:lumMod val="10000"/>
                </a:schemeClr>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FFFFFF"/>
              </a:buClr>
              <a:buSzPct val="172043"/>
              <a:buFont typeface="Arial"/>
              <a:buNone/>
            </a:pPr>
            <a:r>
              <a:rPr lang="en-US" sz="1900" i="0" u="none" strike="noStrike" cap="none" dirty="0">
                <a:solidFill>
                  <a:schemeClr val="tx2">
                    <a:lumMod val="10000"/>
                  </a:schemeClr>
                </a:solidFill>
                <a:latin typeface="Times New Roman"/>
                <a:ea typeface="Times New Roman"/>
                <a:cs typeface="Times New Roman"/>
                <a:sym typeface="Times New Roman"/>
              </a:rPr>
              <a:t>G</a:t>
            </a:r>
            <a:r>
              <a:rPr lang="en" sz="1900" i="0" u="none" strike="noStrike" cap="none" dirty="0">
                <a:solidFill>
                  <a:schemeClr val="tx2">
                    <a:lumMod val="10000"/>
                  </a:schemeClr>
                </a:solidFill>
                <a:latin typeface="Times New Roman"/>
                <a:ea typeface="Times New Roman"/>
                <a:cs typeface="Times New Roman"/>
                <a:sym typeface="Times New Roman"/>
              </a:rPr>
              <a:t>roup 15</a:t>
            </a:r>
            <a:endParaRPr sz="1900" i="0" u="none" strike="noStrike" cap="none" dirty="0">
              <a:solidFill>
                <a:schemeClr val="tx2">
                  <a:lumMod val="10000"/>
                </a:schemeClr>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FFFFFF"/>
              </a:buClr>
              <a:buSzPct val="172043"/>
              <a:buFont typeface="Arial"/>
              <a:buNone/>
            </a:pPr>
            <a:endParaRPr sz="1900" i="0" u="none" strike="noStrike" cap="none" dirty="0">
              <a:solidFill>
                <a:schemeClr val="tx2">
                  <a:lumMod val="10000"/>
                </a:schemeClr>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ct val="100000"/>
              <a:buFont typeface="Arial"/>
              <a:buNone/>
            </a:pPr>
            <a:r>
              <a:rPr lang="en" sz="1900" i="0" u="none" strike="noStrike" cap="none" dirty="0">
                <a:solidFill>
                  <a:schemeClr val="tx2">
                    <a:lumMod val="10000"/>
                  </a:schemeClr>
                </a:solidFill>
                <a:latin typeface="Times New Roman"/>
                <a:ea typeface="Times New Roman"/>
                <a:cs typeface="Times New Roman"/>
                <a:sym typeface="Times New Roman"/>
              </a:rPr>
              <a:t>Kavana Pullaganti Sathyanarayana	                </a:t>
            </a:r>
            <a:r>
              <a:rPr lang="en" sz="1900" dirty="0">
                <a:solidFill>
                  <a:schemeClr val="tx2">
                    <a:lumMod val="10000"/>
                  </a:schemeClr>
                </a:solidFill>
                <a:latin typeface="Times New Roman"/>
                <a:ea typeface="Times New Roman"/>
                <a:cs typeface="Times New Roman"/>
                <a:sym typeface="Times New Roman"/>
              </a:rPr>
              <a:t>Shradul Sudhir Wadalkar</a:t>
            </a:r>
            <a:endParaRPr sz="1900" i="0" u="none" strike="noStrike" cap="none" dirty="0">
              <a:solidFill>
                <a:schemeClr val="tx2">
                  <a:lumMod val="10000"/>
                </a:schemeClr>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ct val="100000"/>
              <a:buFont typeface="Arial"/>
              <a:buNone/>
            </a:pPr>
            <a:r>
              <a:rPr lang="en" sz="1900" i="0" u="none" strike="noStrike" cap="none" dirty="0">
                <a:solidFill>
                  <a:schemeClr val="tx2">
                    <a:lumMod val="10000"/>
                  </a:schemeClr>
                </a:solidFill>
                <a:latin typeface="Times New Roman"/>
                <a:ea typeface="Times New Roman"/>
                <a:cs typeface="Times New Roman"/>
                <a:sym typeface="Times New Roman"/>
              </a:rPr>
              <a:t>Naveen Kajjer Anjanappa	                               </a:t>
            </a:r>
            <a:r>
              <a:rPr lang="en-US" sz="1900" i="0" u="none" strike="noStrike" cap="none" dirty="0">
                <a:solidFill>
                  <a:schemeClr val="tx2">
                    <a:lumMod val="10000"/>
                  </a:schemeClr>
                </a:solidFill>
                <a:latin typeface="Times New Roman"/>
                <a:ea typeface="Times New Roman"/>
                <a:cs typeface="Times New Roman"/>
                <a:sym typeface="Times New Roman"/>
              </a:rPr>
              <a:t>Mahima Korad Siddalinga Prasad</a:t>
            </a:r>
            <a:endParaRPr sz="1900" i="0" u="none" strike="noStrike" cap="none" dirty="0">
              <a:solidFill>
                <a:schemeClr val="tx2">
                  <a:lumMod val="10000"/>
                </a:schemeClr>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ct val="100000"/>
              <a:buFont typeface="Arial"/>
              <a:buNone/>
            </a:pPr>
            <a:endParaRPr sz="500" i="0" u="none" strike="noStrike" cap="none" dirty="0">
              <a:solidFill>
                <a:schemeClr val="tx2">
                  <a:lumMod val="10000"/>
                </a:schemeClr>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6501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0C48F-75C0-3BC1-4AD0-AEE81CDD4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C2B5D-E3BA-4CBD-C958-84A34E446176}"/>
              </a:ext>
            </a:extLst>
          </p:cNvPr>
          <p:cNvSpPr>
            <a:spLocks noGrp="1"/>
          </p:cNvSpPr>
          <p:nvPr>
            <p:ph type="title"/>
          </p:nvPr>
        </p:nvSpPr>
        <p:spPr>
          <a:xfrm>
            <a:off x="1055267" y="1220601"/>
            <a:ext cx="10193867" cy="760600"/>
          </a:xfrm>
        </p:spPr>
        <p:txBody>
          <a:bodyPr>
            <a:noAutofit/>
          </a:bodyPr>
          <a:lstStyle/>
          <a:p>
            <a:r>
              <a:rPr lang="en-US" sz="2100" dirty="0">
                <a:solidFill>
                  <a:schemeClr val="tx2">
                    <a:lumMod val="10000"/>
                  </a:schemeClr>
                </a:solidFill>
                <a:latin typeface="Times New Roman" panose="02020603050405020304" pitchFamily="18" charset="0"/>
                <a:cs typeface="Times New Roman" panose="02020603050405020304" pitchFamily="18" charset="0"/>
              </a:rPr>
              <a:t>A Hybrid Decision-Making Framework for Sustainable Selection of Lean Manufacturing Tools Using AHP and Grey-TOPSIS</a:t>
            </a:r>
          </a:p>
        </p:txBody>
      </p:sp>
      <p:sp>
        <p:nvSpPr>
          <p:cNvPr id="3" name="Text Placeholder 2">
            <a:extLst>
              <a:ext uri="{FF2B5EF4-FFF2-40B4-BE49-F238E27FC236}">
                <a16:creationId xmlns:a16="http://schemas.microsoft.com/office/drawing/2014/main" id="{19282C55-09F5-7637-6AD0-6E5A7A19A813}"/>
              </a:ext>
            </a:extLst>
          </p:cNvPr>
          <p:cNvSpPr>
            <a:spLocks noGrp="1"/>
          </p:cNvSpPr>
          <p:nvPr>
            <p:ph type="body" idx="1"/>
          </p:nvPr>
        </p:nvSpPr>
        <p:spPr>
          <a:xfrm>
            <a:off x="1055267" y="2328334"/>
            <a:ext cx="10193867" cy="4191000"/>
          </a:xfrm>
        </p:spPr>
        <p:txBody>
          <a:bodyPr>
            <a:noAutofit/>
          </a:bodyPr>
          <a:lstStyle/>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Objective:</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To provide a robust decision-making framework that supports sustainable energy policies and to identify the optimal Waste-to-Energy (</a:t>
            </a:r>
            <a:r>
              <a:rPr lang="en-US" sz="1700" dirty="0" err="1">
                <a:solidFill>
                  <a:srgbClr val="000000"/>
                </a:solidFill>
                <a:latin typeface="Times New Roman" panose="02020603050405020304" pitchFamily="18" charset="0"/>
                <a:cs typeface="Times New Roman" panose="02020603050405020304" pitchFamily="18" charset="0"/>
              </a:rPr>
              <a:t>WtE</a:t>
            </a:r>
            <a:r>
              <a:rPr lang="en-US" sz="1700" dirty="0">
                <a:solidFill>
                  <a:srgbClr val="000000"/>
                </a:solidFill>
                <a:latin typeface="Times New Roman" panose="02020603050405020304" pitchFamily="18" charset="0"/>
                <a:cs typeface="Times New Roman" panose="02020603050405020304" pitchFamily="18" charset="0"/>
              </a:rPr>
              <a:t>) technology for Ghana by integrating economic, environmental, and technical criteria under uncertain conditions.</a:t>
            </a:r>
          </a:p>
          <a:p>
            <a:pPr marL="194729" lvl="0" indent="0">
              <a:lnSpc>
                <a:spcPct val="80000"/>
              </a:lnSpc>
              <a:spcBef>
                <a:spcPts val="200"/>
              </a:spcBef>
              <a:spcAft>
                <a:spcPts val="200"/>
              </a:spcAft>
              <a:buNone/>
            </a:pPr>
            <a:endParaRPr lang="en-US" sz="1700" dirty="0">
              <a:solidFill>
                <a:srgbClr val="000000"/>
              </a:solidFill>
              <a:latin typeface="Times New Roman" panose="02020603050405020304" pitchFamily="18" charset="0"/>
              <a:cs typeface="Times New Roman" panose="02020603050405020304" pitchFamily="18" charset="0"/>
            </a:endParaRPr>
          </a:p>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Idea:</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Perform a comprehensive analysis using MCDM techniques to evaluate various </a:t>
            </a:r>
            <a:r>
              <a:rPr lang="en-US" sz="1700" dirty="0" err="1">
                <a:solidFill>
                  <a:srgbClr val="000000"/>
                </a:solidFill>
                <a:latin typeface="Times New Roman" panose="02020603050405020304" pitchFamily="18" charset="0"/>
                <a:cs typeface="Times New Roman" panose="02020603050405020304" pitchFamily="18" charset="0"/>
              </a:rPr>
              <a:t>WtE</a:t>
            </a:r>
            <a:r>
              <a:rPr lang="en-US" sz="1700" dirty="0">
                <a:solidFill>
                  <a:srgbClr val="000000"/>
                </a:solidFill>
                <a:latin typeface="Times New Roman" panose="02020603050405020304" pitchFamily="18" charset="0"/>
                <a:cs typeface="Times New Roman" panose="02020603050405020304" pitchFamily="18" charset="0"/>
              </a:rPr>
              <a:t> technologies.</a:t>
            </a:r>
            <a:endParaRPr lang="en-US" sz="1700" dirty="0">
              <a:solidFill>
                <a:srgbClr val="000000"/>
              </a:solidFill>
              <a:latin typeface="Times New Roman" panose="02020603050405020304" pitchFamily="18" charset="0"/>
              <a:cs typeface="Times New Roman" panose="02020603050405020304" pitchFamily="18" charset="0"/>
              <a:sym typeface="Nunito"/>
            </a:endParaRPr>
          </a:p>
          <a:p>
            <a:pPr marL="194729" lvl="0" indent="0">
              <a:lnSpc>
                <a:spcPct val="80000"/>
              </a:lnSpc>
              <a:spcBef>
                <a:spcPts val="200"/>
              </a:spcBef>
              <a:spcAft>
                <a:spcPts val="200"/>
              </a:spcAft>
              <a:buNone/>
            </a:pPr>
            <a:endParaRPr lang="en-US" sz="1700" b="1" dirty="0">
              <a:solidFill>
                <a:srgbClr val="000000"/>
              </a:solidFill>
              <a:latin typeface="Times New Roman" panose="02020603050405020304" pitchFamily="18" charset="0"/>
              <a:cs typeface="Times New Roman" panose="02020603050405020304" pitchFamily="18" charset="0"/>
            </a:endParaRPr>
          </a:p>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Technique:</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Criteria weights were calculated using the Fuzzy Analytical Hierarchy Process</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TOPSIS, providing a clear prioritization of </a:t>
            </a:r>
            <a:r>
              <a:rPr lang="en-US" sz="1700" dirty="0" err="1">
                <a:solidFill>
                  <a:srgbClr val="000000"/>
                </a:solidFill>
                <a:latin typeface="Times New Roman" panose="02020603050405020304" pitchFamily="18" charset="0"/>
                <a:cs typeface="Times New Roman" panose="02020603050405020304" pitchFamily="18" charset="0"/>
              </a:rPr>
              <a:t>WtE</a:t>
            </a:r>
            <a:r>
              <a:rPr lang="en-US" sz="1700" dirty="0">
                <a:solidFill>
                  <a:srgbClr val="000000"/>
                </a:solidFill>
                <a:latin typeface="Times New Roman" panose="02020603050405020304" pitchFamily="18" charset="0"/>
                <a:cs typeface="Times New Roman" panose="02020603050405020304" pitchFamily="18" charset="0"/>
              </a:rPr>
              <a:t> technologies based on aggregated performance criteria.</a:t>
            </a:r>
          </a:p>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Result:</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The results identify the most appropriate </a:t>
            </a:r>
            <a:r>
              <a:rPr lang="en-US" sz="1700" dirty="0" err="1">
                <a:solidFill>
                  <a:srgbClr val="000000"/>
                </a:solidFill>
                <a:latin typeface="Times New Roman" panose="02020603050405020304" pitchFamily="18" charset="0"/>
                <a:cs typeface="Times New Roman" panose="02020603050405020304" pitchFamily="18" charset="0"/>
              </a:rPr>
              <a:t>WtE</a:t>
            </a:r>
            <a:r>
              <a:rPr lang="en-US" sz="1700" dirty="0">
                <a:solidFill>
                  <a:srgbClr val="000000"/>
                </a:solidFill>
                <a:latin typeface="Times New Roman" panose="02020603050405020304" pitchFamily="18" charset="0"/>
                <a:cs typeface="Times New Roman" panose="02020603050405020304" pitchFamily="18" charset="0"/>
              </a:rPr>
              <a:t> technology, balancing economic viability, environmental sustainability, and technical feasibility.</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The study underscores the relevance of integrating MCDM tools for robust decision-making, especially in regions with limited data availability and complex stakeholder dynamics.</a:t>
            </a:r>
          </a:p>
        </p:txBody>
      </p:sp>
      <p:sp>
        <p:nvSpPr>
          <p:cNvPr id="4" name="Title 1">
            <a:extLst>
              <a:ext uri="{FF2B5EF4-FFF2-40B4-BE49-F238E27FC236}">
                <a16:creationId xmlns:a16="http://schemas.microsoft.com/office/drawing/2014/main" id="{42D922E3-C28C-3A0B-FB2C-3E78227E3610}"/>
              </a:ext>
            </a:extLst>
          </p:cNvPr>
          <p:cNvSpPr txBox="1">
            <a:spLocks/>
          </p:cNvSpPr>
          <p:nvPr/>
        </p:nvSpPr>
        <p:spPr>
          <a:xfrm>
            <a:off x="1075266" y="499533"/>
            <a:ext cx="10041467" cy="616666"/>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9pPr>
          </a:lstStyle>
          <a:p>
            <a:pPr algn="ct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Literature Review 4</a:t>
            </a:r>
            <a:endPar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endParaRPr>
          </a:p>
        </p:txBody>
      </p:sp>
      <p:sp>
        <p:nvSpPr>
          <p:cNvPr id="5" name="Google Shape;111;g2a46435b849_0_6">
            <a:extLst>
              <a:ext uri="{FF2B5EF4-FFF2-40B4-BE49-F238E27FC236}">
                <a16:creationId xmlns:a16="http://schemas.microsoft.com/office/drawing/2014/main" id="{D94784D9-701A-D1DC-C7A8-424AEB168DF1}"/>
              </a:ext>
            </a:extLst>
          </p:cNvPr>
          <p:cNvSpPr txBox="1"/>
          <p:nvPr/>
        </p:nvSpPr>
        <p:spPr>
          <a:xfrm>
            <a:off x="9567332" y="1852377"/>
            <a:ext cx="1964267" cy="233226"/>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Clr>
                <a:schemeClr val="dk1"/>
              </a:buClr>
              <a:buSzPts val="2000"/>
              <a:buFont typeface="Arial"/>
              <a:buNone/>
            </a:pPr>
            <a:r>
              <a:rPr lang="en-US" sz="800" dirty="0">
                <a:solidFill>
                  <a:schemeClr val="tx2">
                    <a:lumMod val="10000"/>
                  </a:schemeClr>
                </a:solidFill>
                <a:latin typeface="Times New Roman" panose="02020603050405020304" pitchFamily="18" charset="0"/>
                <a:cs typeface="Times New Roman" panose="02020603050405020304" pitchFamily="18" charset="0"/>
              </a:rPr>
              <a:t>Ali Jaber </a:t>
            </a:r>
            <a:r>
              <a:rPr lang="en-US" sz="800" dirty="0" err="1">
                <a:solidFill>
                  <a:schemeClr val="tx2">
                    <a:lumMod val="10000"/>
                  </a:schemeClr>
                </a:solidFill>
                <a:latin typeface="Times New Roman" panose="02020603050405020304" pitchFamily="18" charset="0"/>
                <a:cs typeface="Times New Roman" panose="02020603050405020304" pitchFamily="18" charset="0"/>
              </a:rPr>
              <a:t>Naemah</a:t>
            </a:r>
            <a:r>
              <a:rPr lang="en-US" sz="800" dirty="0">
                <a:solidFill>
                  <a:schemeClr val="tx2">
                    <a:lumMod val="10000"/>
                  </a:schemeClr>
                </a:solidFill>
                <a:latin typeface="Times New Roman" panose="02020603050405020304" pitchFamily="18" charset="0"/>
                <a:cs typeface="Times New Roman" panose="02020603050405020304" pitchFamily="18" charset="0"/>
              </a:rPr>
              <a:t>, Kuan Yew Wong(2022) </a:t>
            </a:r>
            <a:endParaRPr sz="8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546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470A-3545-53A4-87E3-C00621F61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91816-2F59-C898-07AD-AD3F57D0920F}"/>
              </a:ext>
            </a:extLst>
          </p:cNvPr>
          <p:cNvSpPr>
            <a:spLocks noGrp="1"/>
          </p:cNvSpPr>
          <p:nvPr>
            <p:ph type="title"/>
          </p:nvPr>
        </p:nvSpPr>
        <p:spPr>
          <a:xfrm>
            <a:off x="1126066" y="627234"/>
            <a:ext cx="9939867" cy="692866"/>
          </a:xfrm>
        </p:spPr>
        <p:txBody>
          <a:bodyPr>
            <a:normAutofit/>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Why Use MCDM?</a:t>
            </a:r>
          </a:p>
        </p:txBody>
      </p:sp>
      <p:sp>
        <p:nvSpPr>
          <p:cNvPr id="3" name="Text Placeholder 2">
            <a:extLst>
              <a:ext uri="{FF2B5EF4-FFF2-40B4-BE49-F238E27FC236}">
                <a16:creationId xmlns:a16="http://schemas.microsoft.com/office/drawing/2014/main" id="{D774F179-A315-7582-EAEC-664D27039876}"/>
              </a:ext>
            </a:extLst>
          </p:cNvPr>
          <p:cNvSpPr>
            <a:spLocks noGrp="1"/>
          </p:cNvSpPr>
          <p:nvPr>
            <p:ph type="body" idx="1"/>
          </p:nvPr>
        </p:nvSpPr>
        <p:spPr>
          <a:xfrm>
            <a:off x="1041398" y="1426633"/>
            <a:ext cx="10109201" cy="4965699"/>
          </a:xfrm>
        </p:spPr>
        <p:txBody>
          <a:bodyPr>
            <a:noAutofit/>
          </a:bodyPr>
          <a:lstStyle/>
          <a:p>
            <a:pPr marL="457200" lvl="0" indent="-317500" rtl="0">
              <a:spcBef>
                <a:spcPts val="1200"/>
              </a:spcBef>
              <a:spcAft>
                <a:spcPts val="0"/>
              </a:spcAft>
              <a:buSzPts val="1400"/>
              <a:buChar char="•"/>
            </a:pPr>
            <a:r>
              <a:rPr lang="en-US" sz="1800" b="1" dirty="0">
                <a:solidFill>
                  <a:schemeClr val="tx2">
                    <a:lumMod val="10000"/>
                  </a:schemeClr>
                </a:solidFill>
                <a:latin typeface="Times New Roman" panose="02020603050405020304" pitchFamily="18" charset="0"/>
                <a:cs typeface="Times New Roman" panose="02020603050405020304" pitchFamily="18" charset="0"/>
              </a:rPr>
              <a:t>Manage Conflicting Factors</a:t>
            </a:r>
            <a:br>
              <a:rPr lang="en-US" sz="1800" b="1" dirty="0">
                <a:solidFill>
                  <a:schemeClr val="tx2">
                    <a:lumMod val="10000"/>
                  </a:schemeClr>
                </a:solidFill>
                <a:latin typeface="Times New Roman" panose="02020603050405020304" pitchFamily="18" charset="0"/>
                <a:cs typeface="Times New Roman" panose="02020603050405020304" pitchFamily="18" charset="0"/>
              </a:rPr>
            </a:br>
            <a:r>
              <a:rPr lang="en-US" sz="1800" dirty="0">
                <a:solidFill>
                  <a:schemeClr val="tx2">
                    <a:lumMod val="10000"/>
                  </a:schemeClr>
                </a:solidFill>
                <a:latin typeface="Times New Roman" panose="02020603050405020304" pitchFamily="18" charset="0"/>
                <a:cs typeface="Times New Roman" panose="02020603050405020304" pitchFamily="18" charset="0"/>
              </a:rPr>
              <a:t> MCDM helps tackle decisions where criteria like cost, efficiency, and environmental impact clash, making it easier to balance these trade-offs.</a:t>
            </a:r>
            <a:br>
              <a:rPr lang="en-US" sz="1800" dirty="0">
                <a:solidFill>
                  <a:schemeClr val="tx2">
                    <a:lumMod val="10000"/>
                  </a:schemeClr>
                </a:solidFill>
                <a:latin typeface="Times New Roman" panose="02020603050405020304" pitchFamily="18" charset="0"/>
                <a:cs typeface="Times New Roman" panose="02020603050405020304" pitchFamily="18" charset="0"/>
              </a:rPr>
            </a:b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SzPts val="1400"/>
              <a:buChar char="•"/>
            </a:pPr>
            <a:r>
              <a:rPr lang="en-US" sz="1800" b="1" dirty="0">
                <a:solidFill>
                  <a:schemeClr val="tx2">
                    <a:lumMod val="10000"/>
                  </a:schemeClr>
                </a:solidFill>
                <a:latin typeface="Times New Roman" panose="02020603050405020304" pitchFamily="18" charset="0"/>
                <a:cs typeface="Times New Roman" panose="02020603050405020304" pitchFamily="18" charset="0"/>
              </a:rPr>
              <a:t>Structured and Clear Decision Process</a:t>
            </a:r>
            <a:br>
              <a:rPr lang="en-US" sz="1800" b="1" dirty="0">
                <a:solidFill>
                  <a:schemeClr val="tx2">
                    <a:lumMod val="10000"/>
                  </a:schemeClr>
                </a:solidFill>
                <a:latin typeface="Times New Roman" panose="02020603050405020304" pitchFamily="18" charset="0"/>
                <a:cs typeface="Times New Roman" panose="02020603050405020304" pitchFamily="18" charset="0"/>
              </a:rPr>
            </a:br>
            <a:r>
              <a:rPr lang="en-US" sz="1800" dirty="0">
                <a:solidFill>
                  <a:schemeClr val="tx2">
                    <a:lumMod val="10000"/>
                  </a:schemeClr>
                </a:solidFill>
                <a:latin typeface="Times New Roman" panose="02020603050405020304" pitchFamily="18" charset="0"/>
                <a:cs typeface="Times New Roman" panose="02020603050405020304" pitchFamily="18" charset="0"/>
              </a:rPr>
              <a:t> It provides a step-by-step approach to assess options, combining tools like AHP to weigh criteria and TOPSIS to rank choices effectively.</a:t>
            </a:r>
            <a:br>
              <a:rPr lang="en-US" sz="1800" dirty="0">
                <a:solidFill>
                  <a:schemeClr val="tx2">
                    <a:lumMod val="10000"/>
                  </a:schemeClr>
                </a:solidFill>
                <a:latin typeface="Times New Roman" panose="02020603050405020304" pitchFamily="18" charset="0"/>
                <a:cs typeface="Times New Roman" panose="02020603050405020304" pitchFamily="18" charset="0"/>
              </a:rPr>
            </a:b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SzPts val="1400"/>
              <a:buChar char="•"/>
            </a:pPr>
            <a:r>
              <a:rPr lang="en-US" sz="1800" b="1" dirty="0">
                <a:solidFill>
                  <a:schemeClr val="tx2">
                    <a:lumMod val="10000"/>
                  </a:schemeClr>
                </a:solidFill>
                <a:latin typeface="Times New Roman" panose="02020603050405020304" pitchFamily="18" charset="0"/>
                <a:cs typeface="Times New Roman" panose="02020603050405020304" pitchFamily="18" charset="0"/>
              </a:rPr>
              <a:t>Fair and Reliable Analysis</a:t>
            </a:r>
            <a:br>
              <a:rPr lang="en-US" sz="1800" b="1" dirty="0">
                <a:solidFill>
                  <a:schemeClr val="tx2">
                    <a:lumMod val="10000"/>
                  </a:schemeClr>
                </a:solidFill>
                <a:latin typeface="Times New Roman" panose="02020603050405020304" pitchFamily="18" charset="0"/>
                <a:cs typeface="Times New Roman" panose="02020603050405020304" pitchFamily="18" charset="0"/>
              </a:rPr>
            </a:br>
            <a:r>
              <a:rPr lang="en-US" sz="1800" dirty="0">
                <a:solidFill>
                  <a:schemeClr val="tx2">
                    <a:lumMod val="10000"/>
                  </a:schemeClr>
                </a:solidFill>
                <a:latin typeface="Times New Roman" panose="02020603050405020304" pitchFamily="18" charset="0"/>
                <a:cs typeface="Times New Roman" panose="02020603050405020304" pitchFamily="18" charset="0"/>
              </a:rPr>
              <a:t> By using mathematical models, MCDM ensures decisions are based on logic and consistency, minimizing personal bias.</a:t>
            </a:r>
            <a:br>
              <a:rPr lang="en-US" sz="1800" dirty="0">
                <a:solidFill>
                  <a:schemeClr val="tx2">
                    <a:lumMod val="10000"/>
                  </a:schemeClr>
                </a:solidFill>
                <a:latin typeface="Times New Roman" panose="02020603050405020304" pitchFamily="18" charset="0"/>
                <a:cs typeface="Times New Roman" panose="02020603050405020304" pitchFamily="18" charset="0"/>
              </a:rPr>
            </a:b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SzPts val="1400"/>
              <a:buChar char="•"/>
            </a:pPr>
            <a:r>
              <a:rPr lang="en-US" sz="1800" b="1" dirty="0">
                <a:solidFill>
                  <a:schemeClr val="tx2">
                    <a:lumMod val="10000"/>
                  </a:schemeClr>
                </a:solidFill>
                <a:latin typeface="Times New Roman" panose="02020603050405020304" pitchFamily="18" charset="0"/>
                <a:cs typeface="Times New Roman" panose="02020603050405020304" pitchFamily="18" charset="0"/>
              </a:rPr>
              <a:t>Flexible for Complex Scenarios</a:t>
            </a:r>
            <a:br>
              <a:rPr lang="en-US" sz="1800" b="1" dirty="0">
                <a:solidFill>
                  <a:schemeClr val="tx2">
                    <a:lumMod val="10000"/>
                  </a:schemeClr>
                </a:solidFill>
                <a:latin typeface="Times New Roman" panose="02020603050405020304" pitchFamily="18" charset="0"/>
                <a:cs typeface="Times New Roman" panose="02020603050405020304" pitchFamily="18" charset="0"/>
              </a:rPr>
            </a:br>
            <a:r>
              <a:rPr lang="en-US" sz="1800" dirty="0">
                <a:solidFill>
                  <a:schemeClr val="tx2">
                    <a:lumMod val="10000"/>
                  </a:schemeClr>
                </a:solidFill>
                <a:latin typeface="Times New Roman" panose="02020603050405020304" pitchFamily="18" charset="0"/>
                <a:cs typeface="Times New Roman" panose="02020603050405020304" pitchFamily="18" charset="0"/>
              </a:rPr>
              <a:t> This method works well for challenging problems, like choosing renewable energy sources, and can be adapted to different industries and regions.</a:t>
            </a:r>
          </a:p>
        </p:txBody>
      </p:sp>
    </p:spTree>
    <p:extLst>
      <p:ext uri="{BB962C8B-B14F-4D97-AF65-F5344CB8AC3E}">
        <p14:creationId xmlns:p14="http://schemas.microsoft.com/office/powerpoint/2010/main" val="1005970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DC728-1BB6-9D89-0776-22D0411C3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9EFA6-1833-0BC1-F9F8-E24F7A85653C}"/>
              </a:ext>
            </a:extLst>
          </p:cNvPr>
          <p:cNvSpPr>
            <a:spLocks noGrp="1"/>
          </p:cNvSpPr>
          <p:nvPr>
            <p:ph type="title"/>
          </p:nvPr>
        </p:nvSpPr>
        <p:spPr>
          <a:xfrm>
            <a:off x="1016000" y="653334"/>
            <a:ext cx="10337800" cy="667466"/>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Steps in MCDM</a:t>
            </a:r>
          </a:p>
        </p:txBody>
      </p:sp>
      <p:pic>
        <p:nvPicPr>
          <p:cNvPr id="4" name="Picture 3" descr="A diagram of a method&#10;&#10;Description automatically generated">
            <a:extLst>
              <a:ext uri="{FF2B5EF4-FFF2-40B4-BE49-F238E27FC236}">
                <a16:creationId xmlns:a16="http://schemas.microsoft.com/office/drawing/2014/main" id="{D787B315-82EB-9E17-FF91-7A2E5749B708}"/>
              </a:ext>
            </a:extLst>
          </p:cNvPr>
          <p:cNvPicPr>
            <a:picLocks noChangeAspect="1"/>
          </p:cNvPicPr>
          <p:nvPr/>
        </p:nvPicPr>
        <p:blipFill>
          <a:blip r:embed="rId2"/>
          <a:stretch>
            <a:fillRect/>
          </a:stretch>
        </p:blipFill>
        <p:spPr>
          <a:xfrm>
            <a:off x="3031067" y="1535997"/>
            <a:ext cx="6299199" cy="4771642"/>
          </a:xfrm>
          <a:prstGeom prst="rect">
            <a:avLst/>
          </a:prstGeom>
        </p:spPr>
      </p:pic>
    </p:spTree>
    <p:extLst>
      <p:ext uri="{BB962C8B-B14F-4D97-AF65-F5344CB8AC3E}">
        <p14:creationId xmlns:p14="http://schemas.microsoft.com/office/powerpoint/2010/main" val="51848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466BB-56E0-B8BC-E77D-BBD3BF905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BEF39-58B6-91A8-34DA-1F12E0156AAB}"/>
              </a:ext>
            </a:extLst>
          </p:cNvPr>
          <p:cNvSpPr>
            <a:spLocks noGrp="1"/>
          </p:cNvSpPr>
          <p:nvPr>
            <p:ph type="title"/>
          </p:nvPr>
        </p:nvSpPr>
        <p:spPr>
          <a:xfrm>
            <a:off x="1066800" y="405276"/>
            <a:ext cx="10058400" cy="701333"/>
          </a:xfrm>
        </p:spPr>
        <p:txBody>
          <a:bodyPr>
            <a:normAutofit/>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AHP</a:t>
            </a:r>
          </a:p>
        </p:txBody>
      </p:sp>
      <p:sp>
        <p:nvSpPr>
          <p:cNvPr id="3" name="Text Placeholder 2">
            <a:extLst>
              <a:ext uri="{FF2B5EF4-FFF2-40B4-BE49-F238E27FC236}">
                <a16:creationId xmlns:a16="http://schemas.microsoft.com/office/drawing/2014/main" id="{98F59526-8CCB-602B-4B3F-4D115FB15A40}"/>
              </a:ext>
            </a:extLst>
          </p:cNvPr>
          <p:cNvSpPr>
            <a:spLocks noGrp="1"/>
          </p:cNvSpPr>
          <p:nvPr>
            <p:ph type="body" idx="1"/>
          </p:nvPr>
        </p:nvSpPr>
        <p:spPr>
          <a:xfrm>
            <a:off x="616182" y="1168899"/>
            <a:ext cx="6521218" cy="4867833"/>
          </a:xfrm>
        </p:spPr>
        <p:txBody>
          <a:bodyPr>
            <a:normAutofit fontScale="92500"/>
          </a:bodyPr>
          <a:lstStyle/>
          <a:p>
            <a:r>
              <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rPr>
              <a:t>The Analytic Hierarchy Process (AHP) is a decision-making method that structures problems hierarchically, uses pairwise comparisons to prioritize criteria, and ensures logical consistency through mathematical validation.</a:t>
            </a:r>
          </a:p>
          <a:p>
            <a:endPar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r>
              <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rPr>
              <a:t>AHP for This Project</a:t>
            </a:r>
          </a:p>
          <a:p>
            <a:pPr marL="914400" lvl="1" indent="-342900">
              <a:buFont typeface="Courier New" panose="02070309020205020404" pitchFamily="49" charset="0"/>
              <a:buChar char="o"/>
            </a:pPr>
            <a:r>
              <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rPr>
              <a:t>Criteria Weighting: Accurately quantifies the importance of factors like cost, efficiency, and emissions.</a:t>
            </a:r>
          </a:p>
          <a:p>
            <a:pPr marL="914400" lvl="1" indent="-342900">
              <a:buFont typeface="Courier New" panose="02070309020205020404" pitchFamily="49" charset="0"/>
              <a:buChar char="o"/>
            </a:pPr>
            <a:r>
              <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rPr>
              <a:t> Integration with TOPSIS: Seamlessly provides weights for improved alternative ranking.</a:t>
            </a:r>
          </a:p>
          <a:p>
            <a:pPr marL="914400" lvl="1" indent="-342900">
              <a:buFont typeface="Courier New" panose="02070309020205020404" pitchFamily="49" charset="0"/>
              <a:buChar char="o"/>
            </a:pPr>
            <a:r>
              <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rPr>
              <a:t>Consistency Check: Ensures logical and unbiased decisions.</a:t>
            </a:r>
          </a:p>
          <a:p>
            <a:pPr marL="914400" lvl="1" indent="-342900">
              <a:buFont typeface="Courier New" panose="02070309020205020404" pitchFamily="49" charset="0"/>
              <a:buChar char="o"/>
            </a:pPr>
            <a:r>
              <a:rPr lang="en-US" sz="1900" kern="1200" dirty="0">
                <a:solidFill>
                  <a:schemeClr val="tx2">
                    <a:lumMod val="10000"/>
                  </a:schemeClr>
                </a:solidFill>
                <a:latin typeface="Times New Roman" panose="02020603050405020304" pitchFamily="18" charset="0"/>
                <a:ea typeface="+mn-ea"/>
                <a:cs typeface="Times New Roman" panose="02020603050405020304" pitchFamily="18" charset="0"/>
              </a:rPr>
              <a:t>Customizable: Tailored for renewable energy evaluations, accommodating diverse factors.</a:t>
            </a:r>
          </a:p>
          <a:p>
            <a:endParaRPr lang="en-US" dirty="0">
              <a:solidFill>
                <a:schemeClr val="tx2">
                  <a:lumMod val="10000"/>
                </a:schemeClr>
              </a:solidFill>
            </a:endParaRPr>
          </a:p>
        </p:txBody>
      </p:sp>
      <p:pic>
        <p:nvPicPr>
          <p:cNvPr id="4" name="Picture 3" descr="A diagram of a structure&#10;&#10;Description automatically generated">
            <a:extLst>
              <a:ext uri="{FF2B5EF4-FFF2-40B4-BE49-F238E27FC236}">
                <a16:creationId xmlns:a16="http://schemas.microsoft.com/office/drawing/2014/main" id="{4625F5CD-CD82-FF9F-5323-1D3C9674EB8F}"/>
              </a:ext>
            </a:extLst>
          </p:cNvPr>
          <p:cNvPicPr>
            <a:picLocks noChangeAspect="1"/>
          </p:cNvPicPr>
          <p:nvPr/>
        </p:nvPicPr>
        <p:blipFill>
          <a:blip r:embed="rId2"/>
          <a:stretch>
            <a:fillRect/>
          </a:stretch>
        </p:blipFill>
        <p:spPr>
          <a:xfrm>
            <a:off x="7247467" y="1829797"/>
            <a:ext cx="4476687" cy="2750669"/>
          </a:xfrm>
          <a:prstGeom prst="rect">
            <a:avLst/>
          </a:prstGeom>
        </p:spPr>
      </p:pic>
    </p:spTree>
    <p:extLst>
      <p:ext uri="{BB962C8B-B14F-4D97-AF65-F5344CB8AC3E}">
        <p14:creationId xmlns:p14="http://schemas.microsoft.com/office/powerpoint/2010/main" val="329004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67E1-2BE2-2F0F-D8B2-6428C102ADEF}"/>
              </a:ext>
            </a:extLst>
          </p:cNvPr>
          <p:cNvSpPr>
            <a:spLocks noGrp="1"/>
          </p:cNvSpPr>
          <p:nvPr>
            <p:ph type="title"/>
          </p:nvPr>
        </p:nvSpPr>
        <p:spPr>
          <a:xfrm>
            <a:off x="1045633" y="631200"/>
            <a:ext cx="10100734" cy="616666"/>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TOPSIS</a:t>
            </a:r>
          </a:p>
        </p:txBody>
      </p:sp>
      <p:sp>
        <p:nvSpPr>
          <p:cNvPr id="3" name="Text Placeholder 2">
            <a:extLst>
              <a:ext uri="{FF2B5EF4-FFF2-40B4-BE49-F238E27FC236}">
                <a16:creationId xmlns:a16="http://schemas.microsoft.com/office/drawing/2014/main" id="{7C776E66-0633-42F2-43CC-5CBB1FB48A6E}"/>
              </a:ext>
            </a:extLst>
          </p:cNvPr>
          <p:cNvSpPr>
            <a:spLocks noGrp="1"/>
          </p:cNvSpPr>
          <p:nvPr>
            <p:ph type="body" idx="1"/>
          </p:nvPr>
        </p:nvSpPr>
        <p:spPr>
          <a:xfrm>
            <a:off x="1045633" y="1534200"/>
            <a:ext cx="6244167" cy="4692600"/>
          </a:xfrm>
        </p:spPr>
        <p:txBody>
          <a:bodyPr>
            <a:normAutofit fontScale="25000" lnSpcReduction="20000"/>
          </a:bodyPr>
          <a:lstStyle/>
          <a:p>
            <a:pPr marL="139700" lvl="0" indent="0">
              <a:lnSpc>
                <a:spcPct val="125000"/>
              </a:lnSpc>
              <a:buSzPts val="1400"/>
              <a:buNone/>
            </a:pPr>
            <a:r>
              <a:rPr lang="en-US" sz="7200" kern="1200" dirty="0">
                <a:solidFill>
                  <a:schemeClr val="tx2">
                    <a:lumMod val="10000"/>
                  </a:schemeClr>
                </a:solidFill>
                <a:latin typeface="Times New Roman" panose="02020603050405020304" pitchFamily="18" charset="0"/>
                <a:ea typeface="+mn-ea"/>
                <a:cs typeface="Times New Roman" panose="02020603050405020304" pitchFamily="18" charset="0"/>
              </a:rPr>
              <a:t>The Technique for Order Preference by Similarity to Ideal Solution (TOPSIS) ranks alternatives by measuring their distances from an ideal solution (best) and a negative ideal solution (worst).</a:t>
            </a:r>
          </a:p>
          <a:p>
            <a:pPr marL="139700" lvl="0" indent="0">
              <a:lnSpc>
                <a:spcPct val="125000"/>
              </a:lnSpc>
              <a:buSzPts val="1400"/>
              <a:buNone/>
            </a:pPr>
            <a:endParaRPr lang="en-US" sz="72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a:lnSpc>
                <a:spcPct val="125000"/>
              </a:lnSpc>
              <a:buFont typeface="Arial" panose="020B0604020202020204" pitchFamily="34" charset="0"/>
              <a:buChar char="•"/>
            </a:pPr>
            <a:r>
              <a:rPr lang="en-US" sz="7200" b="1" kern="1200" dirty="0">
                <a:solidFill>
                  <a:schemeClr val="tx2">
                    <a:lumMod val="10000"/>
                  </a:schemeClr>
                </a:solidFill>
                <a:latin typeface="Times New Roman" panose="02020603050405020304" pitchFamily="18" charset="0"/>
                <a:ea typeface="+mn-ea"/>
                <a:cs typeface="Times New Roman" panose="02020603050405020304" pitchFamily="18" charset="0"/>
              </a:rPr>
              <a:t>Distance-Based Evaluation:</a:t>
            </a:r>
          </a:p>
          <a:p>
            <a:pPr marL="194729" indent="0">
              <a:lnSpc>
                <a:spcPct val="125000"/>
              </a:lnSpc>
              <a:buNone/>
            </a:pPr>
            <a:r>
              <a:rPr lang="en-US" sz="7200" kern="1200" dirty="0">
                <a:solidFill>
                  <a:schemeClr val="tx2">
                    <a:lumMod val="10000"/>
                  </a:schemeClr>
                </a:solidFill>
                <a:latin typeface="Times New Roman" panose="02020603050405020304" pitchFamily="18" charset="0"/>
                <a:ea typeface="+mn-ea"/>
                <a:cs typeface="Times New Roman" panose="02020603050405020304" pitchFamily="18" charset="0"/>
              </a:rPr>
              <a:t> Alternatives (renewable energy sources) were ranked by calculating their relative closeness to ideal (best performance across criteria) and negative ideal solutions (worst performance).</a:t>
            </a:r>
          </a:p>
          <a:p>
            <a:pPr marL="194729" indent="0">
              <a:lnSpc>
                <a:spcPct val="125000"/>
              </a:lnSpc>
              <a:buNone/>
            </a:pPr>
            <a:endParaRPr lang="en-US" sz="72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a:lnSpc>
                <a:spcPct val="125000"/>
              </a:lnSpc>
              <a:buFont typeface="Arial" panose="020B0604020202020204" pitchFamily="34" charset="0"/>
              <a:buChar char="•"/>
            </a:pPr>
            <a:r>
              <a:rPr lang="en-US" sz="7200" b="1" kern="1200" dirty="0">
                <a:solidFill>
                  <a:schemeClr val="tx2">
                    <a:lumMod val="10000"/>
                  </a:schemeClr>
                </a:solidFill>
                <a:latin typeface="Times New Roman" panose="02020603050405020304" pitchFamily="18" charset="0"/>
                <a:ea typeface="+mn-ea"/>
                <a:cs typeface="Times New Roman" panose="02020603050405020304" pitchFamily="18" charset="0"/>
              </a:rPr>
              <a:t>Integration with AHP: </a:t>
            </a:r>
          </a:p>
          <a:p>
            <a:pPr marL="194729" indent="0">
              <a:lnSpc>
                <a:spcPct val="125000"/>
              </a:lnSpc>
              <a:buNone/>
            </a:pPr>
            <a:r>
              <a:rPr lang="en-US" sz="7200" kern="1200" dirty="0">
                <a:solidFill>
                  <a:schemeClr val="tx2">
                    <a:lumMod val="10000"/>
                  </a:schemeClr>
                </a:solidFill>
                <a:latin typeface="Times New Roman" panose="02020603050405020304" pitchFamily="18" charset="0"/>
                <a:ea typeface="+mn-ea"/>
                <a:cs typeface="Times New Roman" panose="02020603050405020304" pitchFamily="18" charset="0"/>
              </a:rPr>
              <a:t>AHP-provided weights were applied to normalize the decision matrix, ensuring accurate rankings based on the project’s sustainability criteria.</a:t>
            </a:r>
          </a:p>
          <a:p>
            <a:endParaRPr lang="en-US" dirty="0"/>
          </a:p>
        </p:txBody>
      </p:sp>
      <p:pic>
        <p:nvPicPr>
          <p:cNvPr id="4" name="Picture 3" descr="A diagram of a diagram&#10;&#10;Description automatically generated">
            <a:extLst>
              <a:ext uri="{FF2B5EF4-FFF2-40B4-BE49-F238E27FC236}">
                <a16:creationId xmlns:a16="http://schemas.microsoft.com/office/drawing/2014/main" id="{BF5DE4B0-E41C-5CD9-27E3-4AF3FFE6B62B}"/>
              </a:ext>
            </a:extLst>
          </p:cNvPr>
          <p:cNvPicPr>
            <a:picLocks noChangeAspect="1"/>
          </p:cNvPicPr>
          <p:nvPr/>
        </p:nvPicPr>
        <p:blipFill>
          <a:blip r:embed="rId2"/>
          <a:stretch>
            <a:fillRect/>
          </a:stretch>
        </p:blipFill>
        <p:spPr>
          <a:xfrm>
            <a:off x="7161348" y="1702751"/>
            <a:ext cx="4370253" cy="3452498"/>
          </a:xfrm>
          <a:prstGeom prst="rect">
            <a:avLst/>
          </a:prstGeom>
        </p:spPr>
      </p:pic>
    </p:spTree>
    <p:extLst>
      <p:ext uri="{BB962C8B-B14F-4D97-AF65-F5344CB8AC3E}">
        <p14:creationId xmlns:p14="http://schemas.microsoft.com/office/powerpoint/2010/main" val="306323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2A10-65C4-2A24-21CF-6DACE034A138}"/>
              </a:ext>
            </a:extLst>
          </p:cNvPr>
          <p:cNvSpPr>
            <a:spLocks noGrp="1"/>
          </p:cNvSpPr>
          <p:nvPr>
            <p:ph type="title"/>
          </p:nvPr>
        </p:nvSpPr>
        <p:spPr>
          <a:xfrm>
            <a:off x="1054100" y="492467"/>
            <a:ext cx="10083800" cy="650533"/>
          </a:xfrm>
        </p:spPr>
        <p:txBody>
          <a:bodyPr>
            <a:normAutofit fontScale="90000"/>
          </a:bodyPr>
          <a:lstStyle/>
          <a:p>
            <a:pPr algn="ctr"/>
            <a:r>
              <a:rPr lang="en-US" sz="3200" b="1" dirty="0">
                <a:solidFill>
                  <a:schemeClr val="tx2">
                    <a:lumMod val="10000"/>
                  </a:schemeClr>
                </a:solidFill>
                <a:latin typeface="Times New Roman" panose="02020603050405020304" pitchFamily="18" charset="0"/>
                <a:cs typeface="Times New Roman" panose="02020603050405020304" pitchFamily="18" charset="0"/>
              </a:rPr>
              <a:t>METHODOLOGY</a:t>
            </a:r>
            <a:endParaRPr lang="en-US" sz="3200" dirty="0">
              <a:solidFill>
                <a:schemeClr val="tx2">
                  <a:lumMod val="10000"/>
                </a:schemeClr>
              </a:solidFill>
            </a:endParaRPr>
          </a:p>
        </p:txBody>
      </p:sp>
      <p:pic>
        <p:nvPicPr>
          <p:cNvPr id="4" name="Picture 3">
            <a:extLst>
              <a:ext uri="{FF2B5EF4-FFF2-40B4-BE49-F238E27FC236}">
                <a16:creationId xmlns:a16="http://schemas.microsoft.com/office/drawing/2014/main" id="{93D71447-B5D7-38E2-776F-D949C946EEA1}"/>
              </a:ext>
            </a:extLst>
          </p:cNvPr>
          <p:cNvPicPr>
            <a:picLocks noChangeAspect="1"/>
          </p:cNvPicPr>
          <p:nvPr/>
        </p:nvPicPr>
        <p:blipFill>
          <a:blip r:embed="rId2"/>
          <a:stretch>
            <a:fillRect/>
          </a:stretch>
        </p:blipFill>
        <p:spPr>
          <a:xfrm>
            <a:off x="2847766" y="1337733"/>
            <a:ext cx="6465568" cy="5100578"/>
          </a:xfrm>
          <a:prstGeom prst="rect">
            <a:avLst/>
          </a:prstGeom>
          <a:ln>
            <a:solidFill>
              <a:schemeClr val="tx2">
                <a:lumMod val="10000"/>
              </a:schemeClr>
            </a:solidFill>
          </a:ln>
        </p:spPr>
      </p:pic>
    </p:spTree>
    <p:extLst>
      <p:ext uri="{BB962C8B-B14F-4D97-AF65-F5344CB8AC3E}">
        <p14:creationId xmlns:p14="http://schemas.microsoft.com/office/powerpoint/2010/main" val="333158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4C60-71C9-D9E6-195C-2490F6CB1447}"/>
              </a:ext>
            </a:extLst>
          </p:cNvPr>
          <p:cNvSpPr>
            <a:spLocks noGrp="1"/>
          </p:cNvSpPr>
          <p:nvPr>
            <p:ph type="title"/>
          </p:nvPr>
        </p:nvSpPr>
        <p:spPr>
          <a:xfrm>
            <a:off x="1107600" y="746467"/>
            <a:ext cx="3166533" cy="642066"/>
          </a:xfrm>
        </p:spPr>
        <p:txBody>
          <a:bodyPr>
            <a:noAutofit/>
          </a:bodyPr>
          <a:lstStyle/>
          <a:p>
            <a:pPr algn="ctr"/>
            <a:r>
              <a:rPr lang="en-US" sz="3200" b="1" dirty="0">
                <a:solidFill>
                  <a:schemeClr val="tx2">
                    <a:lumMod val="10000"/>
                  </a:schemeClr>
                </a:solidFill>
                <a:latin typeface="Times New Roman" panose="02020603050405020304" pitchFamily="18" charset="0"/>
                <a:cs typeface="Times New Roman" panose="02020603050405020304" pitchFamily="18" charset="0"/>
              </a:rPr>
              <a:t>CRITERIA</a:t>
            </a:r>
            <a:endParaRPr lang="en-US" sz="3200" dirty="0">
              <a:solidFill>
                <a:schemeClr val="tx2">
                  <a:lumMod val="10000"/>
                </a:schemeClr>
              </a:solidFill>
            </a:endParaRPr>
          </a:p>
        </p:txBody>
      </p:sp>
      <p:sp>
        <p:nvSpPr>
          <p:cNvPr id="4" name="Title 1">
            <a:extLst>
              <a:ext uri="{FF2B5EF4-FFF2-40B4-BE49-F238E27FC236}">
                <a16:creationId xmlns:a16="http://schemas.microsoft.com/office/drawing/2014/main" id="{5E89B472-A030-9EA4-6A4C-FA62D6C1A87F}"/>
              </a:ext>
            </a:extLst>
          </p:cNvPr>
          <p:cNvSpPr txBox="1">
            <a:spLocks/>
          </p:cNvSpPr>
          <p:nvPr/>
        </p:nvSpPr>
        <p:spPr>
          <a:xfrm>
            <a:off x="7501464" y="2600359"/>
            <a:ext cx="3666069" cy="642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9pPr>
          </a:lstStyle>
          <a:p>
            <a:pPr algn="ctr"/>
            <a:r>
              <a:rPr lang="en-US" sz="3200" b="1" dirty="0">
                <a:solidFill>
                  <a:schemeClr val="tx2">
                    <a:lumMod val="10000"/>
                  </a:schemeClr>
                </a:solidFill>
                <a:latin typeface="Times New Roman" panose="02020603050405020304" pitchFamily="18" charset="0"/>
                <a:cs typeface="Times New Roman" panose="02020603050405020304" pitchFamily="18" charset="0"/>
              </a:rPr>
              <a:t>ALTERNATIVES</a:t>
            </a:r>
            <a:endParaRPr lang="en-US" sz="3200" kern="0" dirty="0">
              <a:solidFill>
                <a:schemeClr val="tx2">
                  <a:lumMod val="10000"/>
                </a:schemeClr>
              </a:solidFill>
            </a:endParaRPr>
          </a:p>
        </p:txBody>
      </p:sp>
      <p:pic>
        <p:nvPicPr>
          <p:cNvPr id="5" name="Picture 4">
            <a:extLst>
              <a:ext uri="{FF2B5EF4-FFF2-40B4-BE49-F238E27FC236}">
                <a16:creationId xmlns:a16="http://schemas.microsoft.com/office/drawing/2014/main" id="{A7765382-6D0C-5A4F-6E54-2325833E2719}"/>
              </a:ext>
            </a:extLst>
          </p:cNvPr>
          <p:cNvPicPr>
            <a:picLocks noChangeAspect="1"/>
          </p:cNvPicPr>
          <p:nvPr/>
        </p:nvPicPr>
        <p:blipFill>
          <a:blip r:embed="rId2"/>
          <a:stretch>
            <a:fillRect/>
          </a:stretch>
        </p:blipFill>
        <p:spPr>
          <a:xfrm>
            <a:off x="761789" y="1928166"/>
            <a:ext cx="5300152" cy="4183367"/>
          </a:xfrm>
          <a:prstGeom prst="rect">
            <a:avLst/>
          </a:prstGeom>
          <a:ln>
            <a:solidFill>
              <a:schemeClr val="tx2">
                <a:lumMod val="10000"/>
              </a:schemeClr>
            </a:solidFill>
          </a:ln>
        </p:spPr>
      </p:pic>
      <p:pic>
        <p:nvPicPr>
          <p:cNvPr id="6" name="Picture 5">
            <a:extLst>
              <a:ext uri="{FF2B5EF4-FFF2-40B4-BE49-F238E27FC236}">
                <a16:creationId xmlns:a16="http://schemas.microsoft.com/office/drawing/2014/main" id="{96B38891-1A4D-9EE5-EC59-41F931A46492}"/>
              </a:ext>
            </a:extLst>
          </p:cNvPr>
          <p:cNvPicPr>
            <a:picLocks noChangeAspect="1"/>
          </p:cNvPicPr>
          <p:nvPr/>
        </p:nvPicPr>
        <p:blipFill>
          <a:blip r:embed="rId3"/>
          <a:stretch>
            <a:fillRect/>
          </a:stretch>
        </p:blipFill>
        <p:spPr>
          <a:xfrm>
            <a:off x="6889534" y="3615575"/>
            <a:ext cx="4627463" cy="2495958"/>
          </a:xfrm>
          <a:prstGeom prst="rect">
            <a:avLst/>
          </a:prstGeom>
          <a:ln>
            <a:solidFill>
              <a:schemeClr val="tx2">
                <a:lumMod val="10000"/>
              </a:schemeClr>
            </a:solidFill>
          </a:ln>
        </p:spPr>
      </p:pic>
    </p:spTree>
    <p:extLst>
      <p:ext uri="{BB962C8B-B14F-4D97-AF65-F5344CB8AC3E}">
        <p14:creationId xmlns:p14="http://schemas.microsoft.com/office/powerpoint/2010/main" val="41146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B476-BF6B-4228-636D-EA96F37CA3AB}"/>
              </a:ext>
            </a:extLst>
          </p:cNvPr>
          <p:cNvSpPr>
            <a:spLocks noGrp="1"/>
          </p:cNvSpPr>
          <p:nvPr>
            <p:ph type="title"/>
          </p:nvPr>
        </p:nvSpPr>
        <p:spPr>
          <a:xfrm>
            <a:off x="1108666" y="618500"/>
            <a:ext cx="9889067" cy="642066"/>
          </a:xfrm>
        </p:spPr>
        <p:txBody>
          <a:bodyPr>
            <a:normAutofit fontScale="90000"/>
          </a:bodyPr>
          <a:lstStyle/>
          <a:p>
            <a:pPr algn="ctr"/>
            <a:r>
              <a:rPr lang="en-US" sz="3200" b="1" dirty="0">
                <a:solidFill>
                  <a:schemeClr val="tx2">
                    <a:lumMod val="10000"/>
                  </a:schemeClr>
                </a:solidFill>
                <a:latin typeface="Times New Roman" panose="02020603050405020304" pitchFamily="18" charset="0"/>
                <a:cs typeface="Times New Roman" panose="02020603050405020304" pitchFamily="18" charset="0"/>
              </a:rPr>
              <a:t>HIERARCHY STRUCTURE</a:t>
            </a:r>
            <a:endParaRPr lang="en-US" sz="3200"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D9EDD9-8A8D-77E0-A0D4-184F04821B1C}"/>
              </a:ext>
            </a:extLst>
          </p:cNvPr>
          <p:cNvPicPr>
            <a:picLocks noChangeAspect="1"/>
          </p:cNvPicPr>
          <p:nvPr/>
        </p:nvPicPr>
        <p:blipFill>
          <a:blip r:embed="rId2"/>
          <a:stretch>
            <a:fillRect/>
          </a:stretch>
        </p:blipFill>
        <p:spPr>
          <a:xfrm>
            <a:off x="1732816" y="1260566"/>
            <a:ext cx="8640766" cy="5051289"/>
          </a:xfrm>
          <a:prstGeom prst="rect">
            <a:avLst/>
          </a:prstGeom>
        </p:spPr>
      </p:pic>
      <p:sp>
        <p:nvSpPr>
          <p:cNvPr id="5" name="TextBox 4">
            <a:extLst>
              <a:ext uri="{FF2B5EF4-FFF2-40B4-BE49-F238E27FC236}">
                <a16:creationId xmlns:a16="http://schemas.microsoft.com/office/drawing/2014/main" id="{B7D12319-FC43-50C0-8CE4-A8F3C33CE5DD}"/>
              </a:ext>
            </a:extLst>
          </p:cNvPr>
          <p:cNvSpPr txBox="1"/>
          <p:nvPr/>
        </p:nvSpPr>
        <p:spPr>
          <a:xfrm>
            <a:off x="10731673" y="1475377"/>
            <a:ext cx="1075936"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LEVEL 0</a:t>
            </a:r>
          </a:p>
        </p:txBody>
      </p:sp>
      <p:sp>
        <p:nvSpPr>
          <p:cNvPr id="6" name="TextBox 5">
            <a:extLst>
              <a:ext uri="{FF2B5EF4-FFF2-40B4-BE49-F238E27FC236}">
                <a16:creationId xmlns:a16="http://schemas.microsoft.com/office/drawing/2014/main" id="{CF7A6E11-1636-7936-6B24-A50807E80F40}"/>
              </a:ext>
            </a:extLst>
          </p:cNvPr>
          <p:cNvSpPr txBox="1"/>
          <p:nvPr/>
        </p:nvSpPr>
        <p:spPr>
          <a:xfrm>
            <a:off x="10727442" y="5447253"/>
            <a:ext cx="1080167"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LEVEL 2</a:t>
            </a:r>
          </a:p>
        </p:txBody>
      </p:sp>
      <p:sp>
        <p:nvSpPr>
          <p:cNvPr id="7" name="TextBox 6">
            <a:extLst>
              <a:ext uri="{FF2B5EF4-FFF2-40B4-BE49-F238E27FC236}">
                <a16:creationId xmlns:a16="http://schemas.microsoft.com/office/drawing/2014/main" id="{DC554B79-0969-23EE-B09E-CF93B1CECA80}"/>
              </a:ext>
            </a:extLst>
          </p:cNvPr>
          <p:cNvSpPr txBox="1"/>
          <p:nvPr/>
        </p:nvSpPr>
        <p:spPr>
          <a:xfrm>
            <a:off x="10731673" y="3059668"/>
            <a:ext cx="1080167"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LEVEL 1</a:t>
            </a:r>
          </a:p>
        </p:txBody>
      </p:sp>
    </p:spTree>
    <p:extLst>
      <p:ext uri="{BB962C8B-B14F-4D97-AF65-F5344CB8AC3E}">
        <p14:creationId xmlns:p14="http://schemas.microsoft.com/office/powerpoint/2010/main" val="2228645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85B0-1882-6F5D-912B-B285030C1285}"/>
              </a:ext>
            </a:extLst>
          </p:cNvPr>
          <p:cNvSpPr>
            <a:spLocks noGrp="1"/>
          </p:cNvSpPr>
          <p:nvPr>
            <p:ph type="title"/>
          </p:nvPr>
        </p:nvSpPr>
        <p:spPr>
          <a:xfrm>
            <a:off x="1107600" y="605800"/>
            <a:ext cx="9999133" cy="667466"/>
          </a:xfrm>
        </p:spPr>
        <p:txBody>
          <a:bodyPr>
            <a:noAutofit/>
          </a:bodyPr>
          <a:lstStyle/>
          <a:p>
            <a:pPr algn="ct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1: PAIRWISE COMPARISON MATRIX</a:t>
            </a:r>
            <a:br>
              <a:rPr lang="en-US" sz="3200" dirty="0">
                <a:latin typeface="Times New Roman" panose="02020603050405020304" pitchFamily="18" charset="0"/>
                <a:ea typeface="+mj-ea"/>
                <a:cs typeface="Times New Roman" panose="02020603050405020304" pitchFamily="18" charset="0"/>
              </a:rPr>
            </a:br>
            <a:endParaRPr lang="en-US" sz="3200" dirty="0"/>
          </a:p>
        </p:txBody>
      </p:sp>
      <p:pic>
        <p:nvPicPr>
          <p:cNvPr id="4" name="Picture 3">
            <a:extLst>
              <a:ext uri="{FF2B5EF4-FFF2-40B4-BE49-F238E27FC236}">
                <a16:creationId xmlns:a16="http://schemas.microsoft.com/office/drawing/2014/main" id="{B097DEBB-251B-A289-C1E4-89D541276280}"/>
              </a:ext>
            </a:extLst>
          </p:cNvPr>
          <p:cNvPicPr>
            <a:picLocks noChangeAspect="1"/>
          </p:cNvPicPr>
          <p:nvPr/>
        </p:nvPicPr>
        <p:blipFill>
          <a:blip r:embed="rId2"/>
          <a:stretch>
            <a:fillRect/>
          </a:stretch>
        </p:blipFill>
        <p:spPr>
          <a:xfrm>
            <a:off x="1107600" y="2076774"/>
            <a:ext cx="10088383" cy="2924583"/>
          </a:xfrm>
          <a:prstGeom prst="rect">
            <a:avLst/>
          </a:prstGeom>
          <a:ln>
            <a:solidFill>
              <a:schemeClr val="tx2">
                <a:lumMod val="10000"/>
              </a:schemeClr>
            </a:solidFill>
          </a:ln>
        </p:spPr>
      </p:pic>
    </p:spTree>
    <p:extLst>
      <p:ext uri="{BB962C8B-B14F-4D97-AF65-F5344CB8AC3E}">
        <p14:creationId xmlns:p14="http://schemas.microsoft.com/office/powerpoint/2010/main" val="306031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2B92-19FC-805D-A3F8-B34678FAB526}"/>
              </a:ext>
            </a:extLst>
          </p:cNvPr>
          <p:cNvSpPr>
            <a:spLocks noGrp="1"/>
          </p:cNvSpPr>
          <p:nvPr>
            <p:ph type="title"/>
          </p:nvPr>
        </p:nvSpPr>
        <p:spPr>
          <a:xfrm>
            <a:off x="1134533" y="890401"/>
            <a:ext cx="9922933" cy="726733"/>
          </a:xfrm>
        </p:spPr>
        <p:txBody>
          <a:bodyPr>
            <a:normAutofit fontScale="90000"/>
          </a:bodyPr>
          <a:lstStyle/>
          <a:p>
            <a:pPr algn="ctr"/>
            <a:r>
              <a:rPr lang="en-US" sz="3600" b="1" dirty="0">
                <a:solidFill>
                  <a:schemeClr val="tx2">
                    <a:lumMod val="10000"/>
                  </a:schemeClr>
                </a:solidFill>
                <a:latin typeface="Times New Roman" panose="02020603050405020304" pitchFamily="18" charset="0"/>
                <a:ea typeface="+mj-ea"/>
                <a:cs typeface="Times New Roman" panose="02020603050405020304" pitchFamily="18" charset="0"/>
              </a:rPr>
              <a:t>STEP 2 : NORMALIZED MATRIX</a:t>
            </a:r>
            <a:endParaRPr lang="en-US" dirty="0"/>
          </a:p>
        </p:txBody>
      </p:sp>
      <p:pic>
        <p:nvPicPr>
          <p:cNvPr id="4" name="Picture 3">
            <a:extLst>
              <a:ext uri="{FF2B5EF4-FFF2-40B4-BE49-F238E27FC236}">
                <a16:creationId xmlns:a16="http://schemas.microsoft.com/office/drawing/2014/main" id="{84E0857E-695C-0799-92A9-F90AEBBA0346}"/>
              </a:ext>
            </a:extLst>
          </p:cNvPr>
          <p:cNvPicPr>
            <a:picLocks noChangeAspect="1"/>
          </p:cNvPicPr>
          <p:nvPr/>
        </p:nvPicPr>
        <p:blipFill>
          <a:blip r:embed="rId2"/>
          <a:stretch>
            <a:fillRect/>
          </a:stretch>
        </p:blipFill>
        <p:spPr>
          <a:xfrm>
            <a:off x="632649" y="2310684"/>
            <a:ext cx="10926700" cy="2676899"/>
          </a:xfrm>
          <a:prstGeom prst="rect">
            <a:avLst/>
          </a:prstGeom>
          <a:ln>
            <a:solidFill>
              <a:schemeClr val="tx2">
                <a:lumMod val="10000"/>
              </a:schemeClr>
            </a:solidFill>
          </a:ln>
        </p:spPr>
      </p:pic>
    </p:spTree>
    <p:extLst>
      <p:ext uri="{BB962C8B-B14F-4D97-AF65-F5344CB8AC3E}">
        <p14:creationId xmlns:p14="http://schemas.microsoft.com/office/powerpoint/2010/main" val="142126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3ECE-A85A-A83C-D867-5DC1341F6E5E}"/>
              </a:ext>
            </a:extLst>
          </p:cNvPr>
          <p:cNvSpPr>
            <a:spLocks noGrp="1"/>
          </p:cNvSpPr>
          <p:nvPr>
            <p:ph type="title"/>
          </p:nvPr>
        </p:nvSpPr>
        <p:spPr>
          <a:xfrm>
            <a:off x="1286933" y="931651"/>
            <a:ext cx="9618133" cy="692866"/>
          </a:xfrm>
        </p:spPr>
        <p:txBody>
          <a:bodyPr>
            <a:normAutofit/>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Introduction</a:t>
            </a:r>
            <a:endParaRPr lang="en-US" sz="3200" dirty="0">
              <a:solidFill>
                <a:schemeClr val="tx2">
                  <a:lumMod val="10000"/>
                </a:schemeClr>
              </a:solidFill>
            </a:endParaRPr>
          </a:p>
        </p:txBody>
      </p:sp>
      <p:sp>
        <p:nvSpPr>
          <p:cNvPr id="3" name="Text Placeholder 2">
            <a:extLst>
              <a:ext uri="{FF2B5EF4-FFF2-40B4-BE49-F238E27FC236}">
                <a16:creationId xmlns:a16="http://schemas.microsoft.com/office/drawing/2014/main" id="{77E2E63D-5B8A-7AC0-84D5-92228F003A10}"/>
              </a:ext>
            </a:extLst>
          </p:cNvPr>
          <p:cNvSpPr>
            <a:spLocks noGrp="1"/>
          </p:cNvSpPr>
          <p:nvPr>
            <p:ph type="body" idx="1"/>
          </p:nvPr>
        </p:nvSpPr>
        <p:spPr>
          <a:xfrm>
            <a:off x="1286933" y="2967173"/>
            <a:ext cx="9990668" cy="3056467"/>
          </a:xfrm>
        </p:spPr>
        <p:txBody>
          <a:bodyPr/>
          <a:lstStyle/>
          <a:p>
            <a:pPr algn="just">
              <a:lnSpc>
                <a:spcPct val="90000"/>
              </a:lnSpc>
              <a:spcBef>
                <a:spcPts val="1000"/>
              </a:spcBef>
              <a:buFont typeface="Arial" panose="020B0604020202020204" pitchFamily="34" charset="0"/>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The Increasing global demand for energy, combined with the depletion of finite fossil fuel reserves, has accelerated the urgency of shifting towards more sustainable and diversified energy solutions.</a:t>
            </a:r>
          </a:p>
          <a:p>
            <a:pPr marL="0" indent="0" algn="just">
              <a:lnSpc>
                <a:spcPct val="90000"/>
              </a:lnSpc>
              <a:spcBef>
                <a:spcPts val="1000"/>
              </a:spcBef>
              <a:buFont typeface="Arial" panose="020B0604020202020204" pitchFamily="34" charset="0"/>
              <a:buNone/>
            </a:pPr>
            <a:endPar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algn="just">
              <a:lnSpc>
                <a:spcPct val="90000"/>
              </a:lnSpc>
              <a:spcBef>
                <a:spcPts val="1000"/>
              </a:spcBef>
              <a:buFont typeface="Arial" panose="020B0604020202020204" pitchFamily="34" charset="0"/>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The over-reliance on fossil fuels is proving increasingly untenable, driven by both their environmental cost and diminishing availability, necessitating the exploration of alternative energy systems.</a:t>
            </a:r>
          </a:p>
          <a:p>
            <a:pPr marL="194729" indent="0">
              <a:buNone/>
            </a:pPr>
            <a:endParaRPr lang="en-US" dirty="0">
              <a:solidFill>
                <a:schemeClr val="tx2">
                  <a:lumMod val="10000"/>
                </a:schemeClr>
              </a:solidFill>
            </a:endParaRPr>
          </a:p>
        </p:txBody>
      </p:sp>
      <p:pic>
        <p:nvPicPr>
          <p:cNvPr id="4" name="Content Placeholder 13">
            <a:extLst>
              <a:ext uri="{FF2B5EF4-FFF2-40B4-BE49-F238E27FC236}">
                <a16:creationId xmlns:a16="http://schemas.microsoft.com/office/drawing/2014/main" id="{89297C48-7B57-FECB-AB61-828C8D9FD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133" y="245139"/>
            <a:ext cx="2912533" cy="2619024"/>
          </a:xfrm>
          <a:prstGeom prst="rect">
            <a:avLst/>
          </a:prstGeom>
        </p:spPr>
      </p:pic>
    </p:spTree>
    <p:extLst>
      <p:ext uri="{BB962C8B-B14F-4D97-AF65-F5344CB8AC3E}">
        <p14:creationId xmlns:p14="http://schemas.microsoft.com/office/powerpoint/2010/main" val="26231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C3D4-CE09-C2FF-74FF-2D6420E37D10}"/>
              </a:ext>
            </a:extLst>
          </p:cNvPr>
          <p:cNvSpPr>
            <a:spLocks noGrp="1"/>
          </p:cNvSpPr>
          <p:nvPr>
            <p:ph type="title"/>
          </p:nvPr>
        </p:nvSpPr>
        <p:spPr>
          <a:xfrm>
            <a:off x="1198031" y="577133"/>
            <a:ext cx="9795933" cy="675933"/>
          </a:xfrm>
        </p:spPr>
        <p:txBody>
          <a:bodyPr>
            <a:normAutofit/>
          </a:bodyPr>
          <a:lstStyle/>
          <a:p>
            <a:pPr algn="ct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3 : ASSIGNING WEIGHTS TO CRITERIA</a:t>
            </a:r>
            <a:endParaRPr lang="en-US" sz="32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505C512D-3BDA-63E3-013F-07DADD8A902E}"/>
              </a:ext>
            </a:extLst>
          </p:cNvPr>
          <p:cNvPicPr>
            <a:picLocks noChangeAspect="1"/>
          </p:cNvPicPr>
          <p:nvPr/>
        </p:nvPicPr>
        <p:blipFill>
          <a:blip r:embed="rId2"/>
          <a:stretch>
            <a:fillRect/>
          </a:stretch>
        </p:blipFill>
        <p:spPr>
          <a:xfrm>
            <a:off x="497342" y="1599411"/>
            <a:ext cx="11197313" cy="1001778"/>
          </a:xfrm>
          <a:prstGeom prst="rect">
            <a:avLst/>
          </a:prstGeom>
        </p:spPr>
      </p:pic>
      <p:graphicFrame>
        <p:nvGraphicFramePr>
          <p:cNvPr id="6" name="Chart 5">
            <a:extLst>
              <a:ext uri="{FF2B5EF4-FFF2-40B4-BE49-F238E27FC236}">
                <a16:creationId xmlns:a16="http://schemas.microsoft.com/office/drawing/2014/main" id="{0B7B9572-11D8-F9A9-7A52-173EA0CDCFB3}"/>
              </a:ext>
            </a:extLst>
          </p:cNvPr>
          <p:cNvGraphicFramePr>
            <a:graphicFrameLocks/>
          </p:cNvGraphicFramePr>
          <p:nvPr>
            <p:extLst>
              <p:ext uri="{D42A27DB-BD31-4B8C-83A1-F6EECF244321}">
                <p14:modId xmlns:p14="http://schemas.microsoft.com/office/powerpoint/2010/main" val="2223504421"/>
              </p:ext>
            </p:extLst>
          </p:nvPr>
        </p:nvGraphicFramePr>
        <p:xfrm>
          <a:off x="2280743" y="2769734"/>
          <a:ext cx="7630510" cy="36104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741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2C4A-61B2-99E1-FC21-19FE4FA17993}"/>
              </a:ext>
            </a:extLst>
          </p:cNvPr>
          <p:cNvSpPr>
            <a:spLocks noGrp="1"/>
          </p:cNvSpPr>
          <p:nvPr>
            <p:ph type="title"/>
          </p:nvPr>
        </p:nvSpPr>
        <p:spPr>
          <a:xfrm>
            <a:off x="842433" y="627934"/>
            <a:ext cx="10507133" cy="692866"/>
          </a:xfrm>
        </p:spPr>
        <p:txBody>
          <a:bodyPr>
            <a:normAutofit/>
          </a:bodyPr>
          <a:lstStyle/>
          <a:p>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4 : CHECK FOR CONSISTENCY AND VALIDITY</a:t>
            </a:r>
            <a:endParaRPr lang="en-US" sz="3200" dirty="0">
              <a:solidFill>
                <a:schemeClr val="tx2">
                  <a:lumMod val="10000"/>
                </a:schemeClr>
              </a:solidFill>
            </a:endParaRPr>
          </a:p>
        </p:txBody>
      </p:sp>
      <p:pic>
        <p:nvPicPr>
          <p:cNvPr id="4" name="Picture 3">
            <a:extLst>
              <a:ext uri="{FF2B5EF4-FFF2-40B4-BE49-F238E27FC236}">
                <a16:creationId xmlns:a16="http://schemas.microsoft.com/office/drawing/2014/main" id="{AAFD2D46-CF1E-75D9-32E8-48EFD3087D25}"/>
              </a:ext>
            </a:extLst>
          </p:cNvPr>
          <p:cNvPicPr>
            <a:picLocks noChangeAspect="1"/>
          </p:cNvPicPr>
          <p:nvPr/>
        </p:nvPicPr>
        <p:blipFill>
          <a:blip r:embed="rId2"/>
          <a:stretch>
            <a:fillRect/>
          </a:stretch>
        </p:blipFill>
        <p:spPr>
          <a:xfrm>
            <a:off x="517647" y="1820333"/>
            <a:ext cx="11156706" cy="1983819"/>
          </a:xfrm>
          <a:prstGeom prst="rect">
            <a:avLst/>
          </a:prstGeom>
          <a:ln>
            <a:solidFill>
              <a:schemeClr val="tx2">
                <a:lumMod val="10000"/>
              </a:schemeClr>
            </a:solidFill>
          </a:ln>
        </p:spPr>
      </p:pic>
      <p:pic>
        <p:nvPicPr>
          <p:cNvPr id="5" name="Picture 4">
            <a:extLst>
              <a:ext uri="{FF2B5EF4-FFF2-40B4-BE49-F238E27FC236}">
                <a16:creationId xmlns:a16="http://schemas.microsoft.com/office/drawing/2014/main" id="{596EA21D-922E-F3E7-0EBC-D10EC1AAB614}"/>
              </a:ext>
            </a:extLst>
          </p:cNvPr>
          <p:cNvPicPr>
            <a:picLocks noChangeAspect="1"/>
          </p:cNvPicPr>
          <p:nvPr/>
        </p:nvPicPr>
        <p:blipFill>
          <a:blip r:embed="rId3"/>
          <a:stretch>
            <a:fillRect/>
          </a:stretch>
        </p:blipFill>
        <p:spPr>
          <a:xfrm>
            <a:off x="517647" y="4004284"/>
            <a:ext cx="2133898" cy="2391109"/>
          </a:xfrm>
          <a:prstGeom prst="rect">
            <a:avLst/>
          </a:prstGeom>
          <a:ln>
            <a:noFill/>
          </a:ln>
        </p:spPr>
      </p:pic>
      <p:pic>
        <p:nvPicPr>
          <p:cNvPr id="6" name="Picture 5">
            <a:extLst>
              <a:ext uri="{FF2B5EF4-FFF2-40B4-BE49-F238E27FC236}">
                <a16:creationId xmlns:a16="http://schemas.microsoft.com/office/drawing/2014/main" id="{6F05AE0D-EB49-72D9-7A42-21738201A8A6}"/>
              </a:ext>
            </a:extLst>
          </p:cNvPr>
          <p:cNvPicPr>
            <a:picLocks noChangeAspect="1"/>
          </p:cNvPicPr>
          <p:nvPr/>
        </p:nvPicPr>
        <p:blipFill>
          <a:blip r:embed="rId4"/>
          <a:stretch>
            <a:fillRect/>
          </a:stretch>
        </p:blipFill>
        <p:spPr>
          <a:xfrm>
            <a:off x="3308038" y="4363503"/>
            <a:ext cx="3336672" cy="1672670"/>
          </a:xfrm>
          <a:prstGeom prst="rect">
            <a:avLst/>
          </a:prstGeom>
        </p:spPr>
      </p:pic>
      <p:sp>
        <p:nvSpPr>
          <p:cNvPr id="7" name="TextBox 6">
            <a:extLst>
              <a:ext uri="{FF2B5EF4-FFF2-40B4-BE49-F238E27FC236}">
                <a16:creationId xmlns:a16="http://schemas.microsoft.com/office/drawing/2014/main" id="{D8052536-2439-A7D9-8327-2A519005E05B}"/>
              </a:ext>
            </a:extLst>
          </p:cNvPr>
          <p:cNvSpPr txBox="1"/>
          <p:nvPr/>
        </p:nvSpPr>
        <p:spPr>
          <a:xfrm>
            <a:off x="6827458" y="5129046"/>
            <a:ext cx="4976042"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Since CR&lt;0.1, the degree of consistency is satisfied</a:t>
            </a:r>
          </a:p>
        </p:txBody>
      </p:sp>
    </p:spTree>
    <p:extLst>
      <p:ext uri="{BB962C8B-B14F-4D97-AF65-F5344CB8AC3E}">
        <p14:creationId xmlns:p14="http://schemas.microsoft.com/office/powerpoint/2010/main" val="384759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2716-0022-5C6F-47C7-C4E2A2326DF5}"/>
              </a:ext>
            </a:extLst>
          </p:cNvPr>
          <p:cNvSpPr>
            <a:spLocks noGrp="1"/>
          </p:cNvSpPr>
          <p:nvPr>
            <p:ph type="title"/>
          </p:nvPr>
        </p:nvSpPr>
        <p:spPr>
          <a:xfrm>
            <a:off x="1071033" y="738000"/>
            <a:ext cx="10049933" cy="557400"/>
          </a:xfrm>
        </p:spPr>
        <p:txBody>
          <a:bodyPr>
            <a:normAutofit fontScale="90000"/>
          </a:bodyPr>
          <a:lstStyle/>
          <a:p>
            <a:pPr algn="ctr">
              <a:lnSpc>
                <a:spcPct val="90000"/>
              </a:lnSpc>
              <a:spcBef>
                <a:spcPct val="0"/>
              </a:spcBef>
              <a:spcAft>
                <a:spcPts val="600"/>
              </a:spcAft>
            </a:pP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5 : CATEGORIZING THE CRITERIA</a:t>
            </a:r>
            <a:endParaRPr lang="en-US" sz="32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6D3A794A-A4C1-B7AD-B2FC-254C7E21DA18}"/>
              </a:ext>
            </a:extLst>
          </p:cNvPr>
          <p:cNvPicPr>
            <a:picLocks noChangeAspect="1"/>
          </p:cNvPicPr>
          <p:nvPr/>
        </p:nvPicPr>
        <p:blipFill>
          <a:blip r:embed="rId2"/>
          <a:stretch>
            <a:fillRect/>
          </a:stretch>
        </p:blipFill>
        <p:spPr>
          <a:xfrm>
            <a:off x="3395932" y="1643405"/>
            <a:ext cx="5400134" cy="4476595"/>
          </a:xfrm>
          <a:prstGeom prst="rect">
            <a:avLst/>
          </a:prstGeom>
          <a:ln>
            <a:solidFill>
              <a:schemeClr val="tx2">
                <a:lumMod val="10000"/>
              </a:schemeClr>
            </a:solidFill>
          </a:ln>
        </p:spPr>
      </p:pic>
    </p:spTree>
    <p:extLst>
      <p:ext uri="{BB962C8B-B14F-4D97-AF65-F5344CB8AC3E}">
        <p14:creationId xmlns:p14="http://schemas.microsoft.com/office/powerpoint/2010/main" val="181921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E1B8-C510-B439-D217-0E06F6504BE1}"/>
              </a:ext>
            </a:extLst>
          </p:cNvPr>
          <p:cNvSpPr>
            <a:spLocks noGrp="1"/>
          </p:cNvSpPr>
          <p:nvPr>
            <p:ph type="title"/>
          </p:nvPr>
        </p:nvSpPr>
        <p:spPr>
          <a:xfrm>
            <a:off x="1037166" y="686233"/>
            <a:ext cx="10117667" cy="506600"/>
          </a:xfrm>
        </p:spPr>
        <p:txBody>
          <a:bodyPr>
            <a:normAutofit fontScale="90000"/>
          </a:bodyPr>
          <a:lstStyle/>
          <a:p>
            <a:pPr algn="ctr">
              <a:lnSpc>
                <a:spcPct val="90000"/>
              </a:lnSpc>
              <a:spcBef>
                <a:spcPct val="0"/>
              </a:spcBef>
              <a:spcAft>
                <a:spcPts val="600"/>
              </a:spcAft>
            </a:pP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6 : PERFORMANCE SCORE MATRIX</a:t>
            </a:r>
            <a:endParaRPr lang="en-US" sz="32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582F99CB-C011-F5DD-EBA1-917F53A79ADB}"/>
              </a:ext>
            </a:extLst>
          </p:cNvPr>
          <p:cNvPicPr>
            <a:picLocks noChangeAspect="1"/>
          </p:cNvPicPr>
          <p:nvPr/>
        </p:nvPicPr>
        <p:blipFill>
          <a:blip r:embed="rId2"/>
          <a:stretch>
            <a:fillRect/>
          </a:stretch>
        </p:blipFill>
        <p:spPr>
          <a:xfrm>
            <a:off x="856518" y="2410197"/>
            <a:ext cx="10478962" cy="2257740"/>
          </a:xfrm>
          <a:prstGeom prst="rect">
            <a:avLst/>
          </a:prstGeom>
        </p:spPr>
      </p:pic>
    </p:spTree>
    <p:extLst>
      <p:ext uri="{BB962C8B-B14F-4D97-AF65-F5344CB8AC3E}">
        <p14:creationId xmlns:p14="http://schemas.microsoft.com/office/powerpoint/2010/main" val="974274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EF9E-13B9-9561-FDB8-E2E8E5B37353}"/>
              </a:ext>
            </a:extLst>
          </p:cNvPr>
          <p:cNvSpPr>
            <a:spLocks noGrp="1"/>
          </p:cNvSpPr>
          <p:nvPr>
            <p:ph type="title"/>
          </p:nvPr>
        </p:nvSpPr>
        <p:spPr>
          <a:xfrm>
            <a:off x="1096433" y="821700"/>
            <a:ext cx="9999133" cy="591266"/>
          </a:xfrm>
        </p:spPr>
        <p:txBody>
          <a:bodyPr>
            <a:noAutofit/>
          </a:bodyPr>
          <a:lstStyle/>
          <a:p>
            <a:pPr algn="ctr"/>
            <a:r>
              <a:rPr lang="en-US" sz="2900" b="1" dirty="0">
                <a:solidFill>
                  <a:schemeClr val="tx2">
                    <a:lumMod val="10000"/>
                  </a:schemeClr>
                </a:solidFill>
                <a:latin typeface="Times New Roman" panose="02020603050405020304" pitchFamily="18" charset="0"/>
                <a:ea typeface="+mj-ea"/>
                <a:cs typeface="Times New Roman" panose="02020603050405020304" pitchFamily="18" charset="0"/>
              </a:rPr>
              <a:t>STEP 7 : NORMALIZED MATRIX</a:t>
            </a:r>
            <a:endParaRPr lang="en-US" sz="2900" dirty="0">
              <a:solidFill>
                <a:schemeClr val="tx2">
                  <a:lumMod val="10000"/>
                </a:schemeClr>
              </a:solidFill>
            </a:endParaRPr>
          </a:p>
        </p:txBody>
      </p:sp>
      <p:pic>
        <p:nvPicPr>
          <p:cNvPr id="4" name="image2.png" title="Image">
            <a:extLst>
              <a:ext uri="{FF2B5EF4-FFF2-40B4-BE49-F238E27FC236}">
                <a16:creationId xmlns:a16="http://schemas.microsoft.com/office/drawing/2014/main" id="{BF09F4DF-767A-93CE-79C7-7861A364AE14}"/>
              </a:ext>
            </a:extLst>
          </p:cNvPr>
          <p:cNvPicPr preferRelativeResize="0"/>
          <p:nvPr/>
        </p:nvPicPr>
        <p:blipFill>
          <a:blip r:embed="rId2" cstate="print"/>
          <a:stretch>
            <a:fillRect/>
          </a:stretch>
        </p:blipFill>
        <p:spPr>
          <a:xfrm>
            <a:off x="4995232" y="4650665"/>
            <a:ext cx="2201533" cy="1240046"/>
          </a:xfrm>
          <a:prstGeom prst="rect">
            <a:avLst/>
          </a:prstGeom>
          <a:noFill/>
          <a:ln>
            <a:solidFill>
              <a:schemeClr val="accent1"/>
            </a:solidFill>
          </a:ln>
        </p:spPr>
      </p:pic>
      <p:pic>
        <p:nvPicPr>
          <p:cNvPr id="5" name="Picture 4">
            <a:extLst>
              <a:ext uri="{FF2B5EF4-FFF2-40B4-BE49-F238E27FC236}">
                <a16:creationId xmlns:a16="http://schemas.microsoft.com/office/drawing/2014/main" id="{D344E540-3FC0-8395-F6AD-D952ADCA45C1}"/>
              </a:ext>
            </a:extLst>
          </p:cNvPr>
          <p:cNvPicPr>
            <a:picLocks noChangeAspect="1"/>
          </p:cNvPicPr>
          <p:nvPr/>
        </p:nvPicPr>
        <p:blipFill>
          <a:blip r:embed="rId3"/>
          <a:stretch>
            <a:fillRect/>
          </a:stretch>
        </p:blipFill>
        <p:spPr>
          <a:xfrm>
            <a:off x="601448" y="2334334"/>
            <a:ext cx="10989100" cy="1984583"/>
          </a:xfrm>
          <a:prstGeom prst="rect">
            <a:avLst/>
          </a:prstGeom>
        </p:spPr>
      </p:pic>
    </p:spTree>
    <p:extLst>
      <p:ext uri="{BB962C8B-B14F-4D97-AF65-F5344CB8AC3E}">
        <p14:creationId xmlns:p14="http://schemas.microsoft.com/office/powerpoint/2010/main" val="420762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C861-2E4B-D9B2-46A1-7EE21FE240B0}"/>
              </a:ext>
            </a:extLst>
          </p:cNvPr>
          <p:cNvSpPr>
            <a:spLocks noGrp="1"/>
          </p:cNvSpPr>
          <p:nvPr>
            <p:ph type="title"/>
          </p:nvPr>
        </p:nvSpPr>
        <p:spPr>
          <a:xfrm>
            <a:off x="1087966" y="763400"/>
            <a:ext cx="10016067" cy="591266"/>
          </a:xfrm>
        </p:spPr>
        <p:txBody>
          <a:bodyPr>
            <a:noAutofit/>
          </a:bodyPr>
          <a:lstStyle/>
          <a:p>
            <a:pPr algn="ctr">
              <a:lnSpc>
                <a:spcPct val="90000"/>
              </a:lnSpc>
              <a:spcBef>
                <a:spcPct val="0"/>
              </a:spcBef>
              <a:spcAft>
                <a:spcPts val="600"/>
              </a:spcAft>
            </a:pPr>
            <a:r>
              <a:rPr lang="en-US" sz="2900" b="1" dirty="0">
                <a:solidFill>
                  <a:schemeClr val="tx2">
                    <a:lumMod val="10000"/>
                  </a:schemeClr>
                </a:solidFill>
                <a:latin typeface="Times New Roman" panose="02020603050405020304" pitchFamily="18" charset="0"/>
                <a:ea typeface="+mj-ea"/>
                <a:cs typeface="Times New Roman" panose="02020603050405020304" pitchFamily="18" charset="0"/>
              </a:rPr>
              <a:t>STEP 8 : WEIGHTED NORMALIZED MATRIX</a:t>
            </a:r>
            <a:endParaRPr lang="en-US" sz="29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A4D037C9-E8E1-FD69-5687-510ED5985274}"/>
              </a:ext>
            </a:extLst>
          </p:cNvPr>
          <p:cNvPicPr>
            <a:picLocks noChangeAspect="1"/>
          </p:cNvPicPr>
          <p:nvPr/>
        </p:nvPicPr>
        <p:blipFill>
          <a:blip r:embed="rId2"/>
          <a:stretch>
            <a:fillRect/>
          </a:stretch>
        </p:blipFill>
        <p:spPr>
          <a:xfrm>
            <a:off x="599077" y="2133867"/>
            <a:ext cx="10993843" cy="2293907"/>
          </a:xfrm>
          <a:prstGeom prst="rect">
            <a:avLst/>
          </a:prstGeom>
          <a:ln>
            <a:solidFill>
              <a:schemeClr val="tx2">
                <a:lumMod val="10000"/>
              </a:schemeClr>
            </a:solidFill>
          </a:ln>
        </p:spPr>
      </p:pic>
      <p:pic>
        <p:nvPicPr>
          <p:cNvPr id="5" name="Picture 4">
            <a:extLst>
              <a:ext uri="{FF2B5EF4-FFF2-40B4-BE49-F238E27FC236}">
                <a16:creationId xmlns:a16="http://schemas.microsoft.com/office/drawing/2014/main" id="{B1D0E7E7-22CD-73E5-7279-A9B65764D866}"/>
              </a:ext>
            </a:extLst>
          </p:cNvPr>
          <p:cNvPicPr>
            <a:picLocks noChangeAspect="1"/>
          </p:cNvPicPr>
          <p:nvPr/>
        </p:nvPicPr>
        <p:blipFill>
          <a:blip r:embed="rId3"/>
          <a:stretch>
            <a:fillRect/>
          </a:stretch>
        </p:blipFill>
        <p:spPr>
          <a:xfrm>
            <a:off x="4404211" y="4923486"/>
            <a:ext cx="3383573" cy="566977"/>
          </a:xfrm>
          <a:prstGeom prst="rect">
            <a:avLst/>
          </a:prstGeom>
        </p:spPr>
      </p:pic>
    </p:spTree>
    <p:extLst>
      <p:ext uri="{BB962C8B-B14F-4D97-AF65-F5344CB8AC3E}">
        <p14:creationId xmlns:p14="http://schemas.microsoft.com/office/powerpoint/2010/main" val="261324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530B-041D-D982-9EE3-A4EB6F321327}"/>
              </a:ext>
            </a:extLst>
          </p:cNvPr>
          <p:cNvSpPr>
            <a:spLocks noGrp="1"/>
          </p:cNvSpPr>
          <p:nvPr>
            <p:ph type="title"/>
          </p:nvPr>
        </p:nvSpPr>
        <p:spPr>
          <a:xfrm>
            <a:off x="1107600" y="631200"/>
            <a:ext cx="10109200" cy="616666"/>
          </a:xfrm>
        </p:spPr>
        <p:txBody>
          <a:bodyPr>
            <a:normAutofit fontScale="90000"/>
          </a:bodyPr>
          <a:lstStyle/>
          <a:p>
            <a:pPr algn="ctr">
              <a:lnSpc>
                <a:spcPct val="90000"/>
              </a:lnSpc>
              <a:spcBef>
                <a:spcPct val="0"/>
              </a:spcBef>
              <a:spcAft>
                <a:spcPts val="600"/>
              </a:spcAft>
            </a:pP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9 : IDEAL BEST AND WORST CALCULATION</a:t>
            </a:r>
            <a:endParaRPr lang="en-US" sz="32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5491BA4B-8BCB-F087-A0DF-91FBFCF910DA}"/>
              </a:ext>
            </a:extLst>
          </p:cNvPr>
          <p:cNvPicPr>
            <a:picLocks noChangeAspect="1"/>
          </p:cNvPicPr>
          <p:nvPr/>
        </p:nvPicPr>
        <p:blipFill>
          <a:blip r:embed="rId2"/>
          <a:stretch>
            <a:fillRect/>
          </a:stretch>
        </p:blipFill>
        <p:spPr>
          <a:xfrm>
            <a:off x="609600" y="2877571"/>
            <a:ext cx="11153636" cy="1102857"/>
          </a:xfrm>
          <a:prstGeom prst="rect">
            <a:avLst/>
          </a:prstGeom>
        </p:spPr>
      </p:pic>
    </p:spTree>
    <p:extLst>
      <p:ext uri="{BB962C8B-B14F-4D97-AF65-F5344CB8AC3E}">
        <p14:creationId xmlns:p14="http://schemas.microsoft.com/office/powerpoint/2010/main" val="1259380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5F1-EC19-F151-7EF0-9752F3ED60C5}"/>
              </a:ext>
            </a:extLst>
          </p:cNvPr>
          <p:cNvSpPr>
            <a:spLocks noGrp="1"/>
          </p:cNvSpPr>
          <p:nvPr>
            <p:ph type="title"/>
          </p:nvPr>
        </p:nvSpPr>
        <p:spPr>
          <a:xfrm>
            <a:off x="867833" y="661801"/>
            <a:ext cx="10456334" cy="836798"/>
          </a:xfrm>
        </p:spPr>
        <p:txBody>
          <a:bodyPr>
            <a:normAutofit fontScale="90000"/>
          </a:bodyPr>
          <a:lstStyle/>
          <a:p>
            <a:pPr algn="ctr">
              <a:lnSpc>
                <a:spcPct val="90000"/>
              </a:lnSpc>
              <a:spcBef>
                <a:spcPct val="0"/>
              </a:spcBef>
              <a:spcAft>
                <a:spcPts val="600"/>
              </a:spcAft>
            </a:pP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10 : SEPARATION FROM IDEAL BEST AND WORST SOLUTION</a:t>
            </a:r>
            <a:endParaRPr lang="en-US" sz="32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E1E15C16-C3A7-539C-30CA-82E9F790C839}"/>
              </a:ext>
            </a:extLst>
          </p:cNvPr>
          <p:cNvPicPr>
            <a:picLocks noChangeAspect="1"/>
          </p:cNvPicPr>
          <p:nvPr/>
        </p:nvPicPr>
        <p:blipFill>
          <a:blip r:embed="rId2"/>
          <a:stretch>
            <a:fillRect/>
          </a:stretch>
        </p:blipFill>
        <p:spPr>
          <a:xfrm>
            <a:off x="6723285" y="2396744"/>
            <a:ext cx="3105956" cy="3397139"/>
          </a:xfrm>
          <a:prstGeom prst="rect">
            <a:avLst/>
          </a:prstGeom>
        </p:spPr>
      </p:pic>
      <p:pic>
        <p:nvPicPr>
          <p:cNvPr id="5" name="Picture 4">
            <a:extLst>
              <a:ext uri="{FF2B5EF4-FFF2-40B4-BE49-F238E27FC236}">
                <a16:creationId xmlns:a16="http://schemas.microsoft.com/office/drawing/2014/main" id="{D1BDCEE4-69BB-A320-0512-58CBDC9ACCC2}"/>
              </a:ext>
            </a:extLst>
          </p:cNvPr>
          <p:cNvPicPr>
            <a:picLocks noChangeAspect="1"/>
          </p:cNvPicPr>
          <p:nvPr/>
        </p:nvPicPr>
        <p:blipFill>
          <a:blip r:embed="rId3"/>
          <a:stretch>
            <a:fillRect/>
          </a:stretch>
        </p:blipFill>
        <p:spPr>
          <a:xfrm>
            <a:off x="2182304" y="2830763"/>
            <a:ext cx="1792702" cy="2529100"/>
          </a:xfrm>
          <a:prstGeom prst="rect">
            <a:avLst/>
          </a:prstGeom>
          <a:ln>
            <a:solidFill>
              <a:srgbClr val="0070C0"/>
            </a:solidFill>
          </a:ln>
        </p:spPr>
      </p:pic>
    </p:spTree>
    <p:extLst>
      <p:ext uri="{BB962C8B-B14F-4D97-AF65-F5344CB8AC3E}">
        <p14:creationId xmlns:p14="http://schemas.microsoft.com/office/powerpoint/2010/main" val="4146518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8AD2-A179-F8BF-0482-490A2A504C9E}"/>
              </a:ext>
            </a:extLst>
          </p:cNvPr>
          <p:cNvSpPr>
            <a:spLocks noGrp="1"/>
          </p:cNvSpPr>
          <p:nvPr>
            <p:ph type="title"/>
          </p:nvPr>
        </p:nvSpPr>
        <p:spPr>
          <a:xfrm>
            <a:off x="604900" y="605099"/>
            <a:ext cx="10896599" cy="668867"/>
          </a:xfrm>
        </p:spPr>
        <p:txBody>
          <a:bodyPr>
            <a:normAutofit fontScale="90000"/>
          </a:bodyPr>
          <a:lstStyle/>
          <a:p>
            <a:pPr algn="ctr">
              <a:lnSpc>
                <a:spcPct val="90000"/>
              </a:lnSpc>
              <a:spcBef>
                <a:spcPct val="0"/>
              </a:spcBef>
              <a:spcAft>
                <a:spcPts val="600"/>
              </a:spcAft>
            </a:pP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STEP 11: RANKING ALTERNATIVES BASED ON C(</a:t>
            </a:r>
            <a:r>
              <a:rPr lang="en-US" sz="3200" b="1" dirty="0" err="1">
                <a:solidFill>
                  <a:schemeClr val="tx2">
                    <a:lumMod val="10000"/>
                  </a:schemeClr>
                </a:solidFill>
                <a:latin typeface="Times New Roman" panose="02020603050405020304" pitchFamily="18" charset="0"/>
                <a:ea typeface="+mj-ea"/>
                <a:cs typeface="Times New Roman" panose="02020603050405020304" pitchFamily="18" charset="0"/>
              </a:rPr>
              <a:t>i</a:t>
            </a:r>
            <a:r>
              <a:rPr lang="en-US" sz="3200" b="1" dirty="0">
                <a:solidFill>
                  <a:schemeClr val="tx2">
                    <a:lumMod val="10000"/>
                  </a:schemeClr>
                </a:solidFill>
                <a:latin typeface="Times New Roman" panose="02020603050405020304" pitchFamily="18" charset="0"/>
                <a:ea typeface="+mj-ea"/>
                <a:cs typeface="Times New Roman" panose="02020603050405020304" pitchFamily="18" charset="0"/>
              </a:rPr>
              <a:t>) VALUES</a:t>
            </a:r>
            <a:endParaRPr lang="en-US" sz="3200" dirty="0">
              <a:solidFill>
                <a:schemeClr val="tx2">
                  <a:lumMod val="10000"/>
                </a:schemeClr>
              </a:solidFill>
              <a:latin typeface="Times New Roman" panose="02020603050405020304" pitchFamily="18" charset="0"/>
              <a:ea typeface="+mj-ea"/>
              <a:cs typeface="Times New Roman" panose="02020603050405020304" pitchFamily="18" charset="0"/>
            </a:endParaRPr>
          </a:p>
        </p:txBody>
      </p:sp>
      <p:pic>
        <p:nvPicPr>
          <p:cNvPr id="4" name="Picture 3">
            <a:extLst>
              <a:ext uri="{FF2B5EF4-FFF2-40B4-BE49-F238E27FC236}">
                <a16:creationId xmlns:a16="http://schemas.microsoft.com/office/drawing/2014/main" id="{B5A23641-6456-781C-7D18-8E3CC7AEE968}"/>
              </a:ext>
            </a:extLst>
          </p:cNvPr>
          <p:cNvPicPr>
            <a:picLocks noChangeAspect="1"/>
          </p:cNvPicPr>
          <p:nvPr/>
        </p:nvPicPr>
        <p:blipFill>
          <a:blip r:embed="rId2"/>
          <a:stretch>
            <a:fillRect/>
          </a:stretch>
        </p:blipFill>
        <p:spPr>
          <a:xfrm>
            <a:off x="667966" y="2973334"/>
            <a:ext cx="4293207" cy="1523729"/>
          </a:xfrm>
          <a:prstGeom prst="rect">
            <a:avLst/>
          </a:prstGeom>
        </p:spPr>
      </p:pic>
      <p:pic>
        <p:nvPicPr>
          <p:cNvPr id="5" name="Picture 4">
            <a:extLst>
              <a:ext uri="{FF2B5EF4-FFF2-40B4-BE49-F238E27FC236}">
                <a16:creationId xmlns:a16="http://schemas.microsoft.com/office/drawing/2014/main" id="{75D2F391-3CE6-D28D-D6AF-3AEFAB9DA307}"/>
              </a:ext>
            </a:extLst>
          </p:cNvPr>
          <p:cNvPicPr>
            <a:picLocks noChangeAspect="1"/>
          </p:cNvPicPr>
          <p:nvPr/>
        </p:nvPicPr>
        <p:blipFill>
          <a:blip r:embed="rId3"/>
          <a:stretch>
            <a:fillRect/>
          </a:stretch>
        </p:blipFill>
        <p:spPr>
          <a:xfrm>
            <a:off x="2035209" y="1785127"/>
            <a:ext cx="1219628" cy="835698"/>
          </a:xfrm>
          <a:prstGeom prst="rect">
            <a:avLst/>
          </a:prstGeom>
          <a:ln>
            <a:solidFill>
              <a:srgbClr val="0070C0"/>
            </a:solidFill>
          </a:ln>
        </p:spPr>
      </p:pic>
      <p:pic>
        <p:nvPicPr>
          <p:cNvPr id="9" name="Picture 8">
            <a:extLst>
              <a:ext uri="{FF2B5EF4-FFF2-40B4-BE49-F238E27FC236}">
                <a16:creationId xmlns:a16="http://schemas.microsoft.com/office/drawing/2014/main" id="{3653EBF4-5FA0-B104-8745-1855013E87C3}"/>
              </a:ext>
            </a:extLst>
          </p:cNvPr>
          <p:cNvPicPr>
            <a:picLocks noChangeAspect="1"/>
          </p:cNvPicPr>
          <p:nvPr/>
        </p:nvPicPr>
        <p:blipFill>
          <a:blip r:embed="rId4"/>
          <a:stretch>
            <a:fillRect/>
          </a:stretch>
        </p:blipFill>
        <p:spPr>
          <a:xfrm>
            <a:off x="5316176" y="1898128"/>
            <a:ext cx="6105358" cy="3842272"/>
          </a:xfrm>
          <a:prstGeom prst="rect">
            <a:avLst/>
          </a:prstGeom>
        </p:spPr>
      </p:pic>
      <p:sp>
        <p:nvSpPr>
          <p:cNvPr id="10" name="TextBox 9">
            <a:extLst>
              <a:ext uri="{FF2B5EF4-FFF2-40B4-BE49-F238E27FC236}">
                <a16:creationId xmlns:a16="http://schemas.microsoft.com/office/drawing/2014/main" id="{4C4C144A-C6A0-3358-585E-CD95985B8313}"/>
              </a:ext>
            </a:extLst>
          </p:cNvPr>
          <p:cNvSpPr txBox="1"/>
          <p:nvPr/>
        </p:nvSpPr>
        <p:spPr>
          <a:xfrm>
            <a:off x="8466876" y="2436159"/>
            <a:ext cx="1774845" cy="369332"/>
          </a:xfrm>
          <a:prstGeom prst="rect">
            <a:avLst/>
          </a:prstGeom>
          <a:noFill/>
        </p:spPr>
        <p:txBody>
          <a:bodyPr wrap="none" rtlCol="0">
            <a:spAutoFit/>
          </a:bodyPr>
          <a:lstStyle/>
          <a:p>
            <a:r>
              <a:rPr lang="en-US" dirty="0">
                <a:solidFill>
                  <a:prstClr val="black"/>
                </a:solidFill>
                <a:latin typeface="Times New Roman" panose="02020603050405020304" pitchFamily="18" charset="0"/>
                <a:cs typeface="Times New Roman" panose="02020603050405020304" pitchFamily="18" charset="0"/>
              </a:rPr>
              <a:t>GEOTHERMAL</a:t>
            </a:r>
          </a:p>
        </p:txBody>
      </p:sp>
      <p:sp>
        <p:nvSpPr>
          <p:cNvPr id="11" name="TextBox 10">
            <a:extLst>
              <a:ext uri="{FF2B5EF4-FFF2-40B4-BE49-F238E27FC236}">
                <a16:creationId xmlns:a16="http://schemas.microsoft.com/office/drawing/2014/main" id="{DE3C490D-68E6-F1A4-B023-464F8CFDF80B}"/>
              </a:ext>
            </a:extLst>
          </p:cNvPr>
          <p:cNvSpPr txBox="1"/>
          <p:nvPr/>
        </p:nvSpPr>
        <p:spPr>
          <a:xfrm>
            <a:off x="10030383" y="3550532"/>
            <a:ext cx="941283"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SOLAR</a:t>
            </a:r>
          </a:p>
        </p:txBody>
      </p:sp>
      <p:sp>
        <p:nvSpPr>
          <p:cNvPr id="12" name="TextBox 11">
            <a:extLst>
              <a:ext uri="{FF2B5EF4-FFF2-40B4-BE49-F238E27FC236}">
                <a16:creationId xmlns:a16="http://schemas.microsoft.com/office/drawing/2014/main" id="{8914141D-3DDD-DCA6-95A2-C7569F83279F}"/>
              </a:ext>
            </a:extLst>
          </p:cNvPr>
          <p:cNvSpPr txBox="1"/>
          <p:nvPr/>
        </p:nvSpPr>
        <p:spPr>
          <a:xfrm>
            <a:off x="9354298" y="5263970"/>
            <a:ext cx="813043"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WIND</a:t>
            </a:r>
          </a:p>
        </p:txBody>
      </p:sp>
      <p:sp>
        <p:nvSpPr>
          <p:cNvPr id="14" name="TextBox 13">
            <a:extLst>
              <a:ext uri="{FF2B5EF4-FFF2-40B4-BE49-F238E27FC236}">
                <a16:creationId xmlns:a16="http://schemas.microsoft.com/office/drawing/2014/main" id="{8C98BF2C-A416-0215-7C08-3F3113556FFA}"/>
              </a:ext>
            </a:extLst>
          </p:cNvPr>
          <p:cNvSpPr txBox="1"/>
          <p:nvPr/>
        </p:nvSpPr>
        <p:spPr>
          <a:xfrm>
            <a:off x="6485467" y="5263970"/>
            <a:ext cx="1100666" cy="369332"/>
          </a:xfrm>
          <a:prstGeom prst="rect">
            <a:avLst/>
          </a:prstGeom>
          <a:noFill/>
        </p:spPr>
        <p:txBody>
          <a:bodyPr wrap="square">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HYDRO</a:t>
            </a:r>
          </a:p>
        </p:txBody>
      </p:sp>
      <p:sp>
        <p:nvSpPr>
          <p:cNvPr id="15" name="TextBox 14">
            <a:extLst>
              <a:ext uri="{FF2B5EF4-FFF2-40B4-BE49-F238E27FC236}">
                <a16:creationId xmlns:a16="http://schemas.microsoft.com/office/drawing/2014/main" id="{37259391-C4F7-8404-C9C1-15307AA71157}"/>
              </a:ext>
            </a:extLst>
          </p:cNvPr>
          <p:cNvSpPr txBox="1"/>
          <p:nvPr/>
        </p:nvSpPr>
        <p:spPr>
          <a:xfrm>
            <a:off x="6194361" y="3634598"/>
            <a:ext cx="582211" cy="369332"/>
          </a:xfrm>
          <a:prstGeom prst="rect">
            <a:avLst/>
          </a:prstGeom>
          <a:noFill/>
        </p:spPr>
        <p:txBody>
          <a:bodyPr wrap="none" rtlCol="0">
            <a:spAutoFit/>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BIO</a:t>
            </a:r>
          </a:p>
        </p:txBody>
      </p:sp>
    </p:spTree>
    <p:extLst>
      <p:ext uri="{BB962C8B-B14F-4D97-AF65-F5344CB8AC3E}">
        <p14:creationId xmlns:p14="http://schemas.microsoft.com/office/powerpoint/2010/main" val="2527800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38A8-285E-343D-B0BB-7D7EE595D895}"/>
              </a:ext>
            </a:extLst>
          </p:cNvPr>
          <p:cNvSpPr>
            <a:spLocks noGrp="1"/>
          </p:cNvSpPr>
          <p:nvPr>
            <p:ph type="title"/>
          </p:nvPr>
        </p:nvSpPr>
        <p:spPr>
          <a:xfrm>
            <a:off x="1083266" y="656600"/>
            <a:ext cx="9939867" cy="565866"/>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VIKOR(</a:t>
            </a:r>
            <a:r>
              <a:rPr lang="en-US" sz="3200" dirty="0" err="1">
                <a:solidFill>
                  <a:schemeClr val="tx2">
                    <a:lumMod val="10000"/>
                  </a:schemeClr>
                </a:solidFill>
                <a:latin typeface="Times New Roman" panose="02020603050405020304" pitchFamily="18" charset="0"/>
                <a:cs typeface="Times New Roman" panose="02020603050405020304" pitchFamily="18" charset="0"/>
              </a:rPr>
              <a:t>VIšekriterijumsko</a:t>
            </a:r>
            <a:r>
              <a:rPr lang="en-US" sz="3200" dirty="0">
                <a:solidFill>
                  <a:schemeClr val="tx2">
                    <a:lumMod val="10000"/>
                  </a:schemeClr>
                </a:solidFill>
                <a:latin typeface="Times New Roman" panose="02020603050405020304" pitchFamily="18" charset="0"/>
                <a:cs typeface="Times New Roman" panose="02020603050405020304" pitchFamily="18" charset="0"/>
              </a:rPr>
              <a:t> </a:t>
            </a:r>
            <a:r>
              <a:rPr lang="en-US" sz="3200" dirty="0" err="1">
                <a:solidFill>
                  <a:schemeClr val="tx2">
                    <a:lumMod val="10000"/>
                  </a:schemeClr>
                </a:solidFill>
                <a:latin typeface="Times New Roman" panose="02020603050405020304" pitchFamily="18" charset="0"/>
                <a:cs typeface="Times New Roman" panose="02020603050405020304" pitchFamily="18" charset="0"/>
              </a:rPr>
              <a:t>KOmpromisno</a:t>
            </a:r>
            <a:r>
              <a:rPr lang="en-US" sz="3200" dirty="0">
                <a:solidFill>
                  <a:schemeClr val="tx2">
                    <a:lumMod val="10000"/>
                  </a:schemeClr>
                </a:solidFill>
                <a:latin typeface="Times New Roman" panose="02020603050405020304" pitchFamily="18" charset="0"/>
                <a:cs typeface="Times New Roman" panose="02020603050405020304" pitchFamily="18" charset="0"/>
              </a:rPr>
              <a:t> </a:t>
            </a:r>
            <a:r>
              <a:rPr lang="en-US" sz="3200" dirty="0" err="1">
                <a:solidFill>
                  <a:schemeClr val="tx2">
                    <a:lumMod val="10000"/>
                  </a:schemeClr>
                </a:solidFill>
                <a:latin typeface="Times New Roman" panose="02020603050405020304" pitchFamily="18" charset="0"/>
                <a:cs typeface="Times New Roman" panose="02020603050405020304" pitchFamily="18" charset="0"/>
              </a:rPr>
              <a:t>Rangiranje</a:t>
            </a:r>
            <a:r>
              <a:rPr lang="en-US" sz="3200" dirty="0">
                <a:solidFill>
                  <a:schemeClr val="tx2">
                    <a:lumMod val="10000"/>
                  </a:schemeClr>
                </a:solidFill>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47312903-C1BB-4AED-78CA-ECE039EC779B}"/>
              </a:ext>
            </a:extLst>
          </p:cNvPr>
          <p:cNvSpPr>
            <a:spLocks noGrp="1"/>
          </p:cNvSpPr>
          <p:nvPr>
            <p:ph type="body" idx="1"/>
          </p:nvPr>
        </p:nvSpPr>
        <p:spPr>
          <a:xfrm>
            <a:off x="1083265" y="1720467"/>
            <a:ext cx="9939867" cy="4392466"/>
          </a:xfrm>
        </p:spPr>
        <p:txBody>
          <a:bodyPr>
            <a:normAutofit/>
          </a:bodyPr>
          <a:lstStyle/>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VIKOR is type of MCDM technique which provides a compromise solution close to the ideal solution by considering group utility and individual regret.</a:t>
            </a:r>
          </a:p>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This also helps decision-makers identify the most balanced option closest to an ideal solution.</a:t>
            </a:r>
          </a:p>
          <a:p>
            <a:pPr marL="0" indent="0">
              <a:buNone/>
            </a:pP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The steps for performing VIKOR Analysis:</a:t>
            </a:r>
          </a:p>
          <a:p>
            <a:r>
              <a:rPr lang="en-US" sz="1800" dirty="0">
                <a:solidFill>
                  <a:schemeClr val="tx2">
                    <a:lumMod val="10000"/>
                  </a:schemeClr>
                </a:solidFill>
                <a:latin typeface="Times New Roman" panose="02020603050405020304" pitchFamily="18" charset="0"/>
                <a:cs typeface="Times New Roman" panose="02020603050405020304" pitchFamily="18" charset="0"/>
              </a:rPr>
              <a:t>Define the decision Matrix</a:t>
            </a:r>
          </a:p>
          <a:p>
            <a:r>
              <a:rPr lang="en-US" sz="1800" dirty="0">
                <a:solidFill>
                  <a:schemeClr val="tx2">
                    <a:lumMod val="10000"/>
                  </a:schemeClr>
                </a:solidFill>
                <a:latin typeface="Times New Roman" panose="02020603050405020304" pitchFamily="18" charset="0"/>
                <a:cs typeface="Times New Roman" panose="02020603050405020304" pitchFamily="18" charset="0"/>
              </a:rPr>
              <a:t>Normalize the decision Matrix</a:t>
            </a:r>
          </a:p>
          <a:p>
            <a:r>
              <a:rPr lang="en-US" sz="1800" dirty="0">
                <a:solidFill>
                  <a:schemeClr val="tx2">
                    <a:lumMod val="10000"/>
                  </a:schemeClr>
                </a:solidFill>
                <a:latin typeface="Times New Roman" panose="02020603050405020304" pitchFamily="18" charset="0"/>
                <a:cs typeface="Times New Roman" panose="02020603050405020304" pitchFamily="18" charset="0"/>
              </a:rPr>
              <a:t>Calculate the ideal and Worst values</a:t>
            </a:r>
          </a:p>
          <a:p>
            <a:r>
              <a:rPr lang="en-US" sz="1800" dirty="0">
                <a:solidFill>
                  <a:schemeClr val="tx2">
                    <a:lumMod val="10000"/>
                  </a:schemeClr>
                </a:solidFill>
                <a:latin typeface="Times New Roman" panose="02020603050405020304" pitchFamily="18" charset="0"/>
                <a:cs typeface="Times New Roman" panose="02020603050405020304" pitchFamily="18" charset="0"/>
              </a:rPr>
              <a:t>Compute Utility and Regret Measures</a:t>
            </a:r>
          </a:p>
          <a:p>
            <a:r>
              <a:rPr lang="en-US" sz="1800" dirty="0">
                <a:solidFill>
                  <a:schemeClr val="tx2">
                    <a:lumMod val="10000"/>
                  </a:schemeClr>
                </a:solidFill>
                <a:latin typeface="Times New Roman" panose="02020603050405020304" pitchFamily="18" charset="0"/>
                <a:cs typeface="Times New Roman" panose="02020603050405020304" pitchFamily="18" charset="0"/>
              </a:rPr>
              <a:t>Compute the VIKOR Index (Qi)</a:t>
            </a:r>
          </a:p>
          <a:p>
            <a:r>
              <a:rPr lang="en-US" sz="1800" dirty="0">
                <a:solidFill>
                  <a:schemeClr val="tx2">
                    <a:lumMod val="10000"/>
                  </a:schemeClr>
                </a:solidFill>
                <a:latin typeface="Times New Roman" panose="02020603050405020304" pitchFamily="18" charset="0"/>
                <a:cs typeface="Times New Roman" panose="02020603050405020304" pitchFamily="18" charset="0"/>
              </a:rPr>
              <a:t>Rank the Alternatives</a:t>
            </a:r>
          </a:p>
          <a:p>
            <a:endParaRPr lang="en-US" dirty="0"/>
          </a:p>
        </p:txBody>
      </p:sp>
      <p:pic>
        <p:nvPicPr>
          <p:cNvPr id="4" name="Picture 3">
            <a:extLst>
              <a:ext uri="{FF2B5EF4-FFF2-40B4-BE49-F238E27FC236}">
                <a16:creationId xmlns:a16="http://schemas.microsoft.com/office/drawing/2014/main" id="{61A0B24B-6B7D-E500-C6D7-8B9A05F21BFA}"/>
              </a:ext>
            </a:extLst>
          </p:cNvPr>
          <p:cNvPicPr>
            <a:picLocks noChangeAspect="1"/>
          </p:cNvPicPr>
          <p:nvPr/>
        </p:nvPicPr>
        <p:blipFill>
          <a:blip r:embed="rId2"/>
          <a:stretch>
            <a:fillRect/>
          </a:stretch>
        </p:blipFill>
        <p:spPr>
          <a:xfrm>
            <a:off x="5935918" y="3361267"/>
            <a:ext cx="5493744" cy="2438400"/>
          </a:xfrm>
          <a:prstGeom prst="rect">
            <a:avLst/>
          </a:prstGeom>
        </p:spPr>
      </p:pic>
    </p:spTree>
    <p:extLst>
      <p:ext uri="{BB962C8B-B14F-4D97-AF65-F5344CB8AC3E}">
        <p14:creationId xmlns:p14="http://schemas.microsoft.com/office/powerpoint/2010/main" val="378498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70DA-BFFE-12F2-04A3-9675FB19D30C}"/>
              </a:ext>
            </a:extLst>
          </p:cNvPr>
          <p:cNvSpPr>
            <a:spLocks noGrp="1"/>
          </p:cNvSpPr>
          <p:nvPr>
            <p:ph type="title"/>
          </p:nvPr>
        </p:nvSpPr>
        <p:spPr>
          <a:xfrm>
            <a:off x="1107600" y="939533"/>
            <a:ext cx="10066867" cy="642066"/>
          </a:xfrm>
        </p:spPr>
        <p:txBody>
          <a:bodyPr>
            <a:normAutofit fontScale="90000"/>
          </a:bodyPr>
          <a:lstStyle/>
          <a:p>
            <a:pPr algn="ctr"/>
            <a:r>
              <a:rPr lang="en-IN" sz="3600" kern="1200" dirty="0">
                <a:solidFill>
                  <a:schemeClr val="tx2">
                    <a:lumMod val="10000"/>
                  </a:schemeClr>
                </a:solidFill>
                <a:latin typeface="Times New Roman" panose="02020603050405020304" pitchFamily="18" charset="0"/>
                <a:ea typeface="+mn-ea"/>
                <a:cs typeface="Times New Roman" panose="02020603050405020304" pitchFamily="18" charset="0"/>
              </a:rPr>
              <a:t>Renewable Energy Selection</a:t>
            </a:r>
            <a:endParaRPr lang="en-US" dirty="0"/>
          </a:p>
        </p:txBody>
      </p:sp>
      <p:sp>
        <p:nvSpPr>
          <p:cNvPr id="3" name="Text Placeholder 2">
            <a:extLst>
              <a:ext uri="{FF2B5EF4-FFF2-40B4-BE49-F238E27FC236}">
                <a16:creationId xmlns:a16="http://schemas.microsoft.com/office/drawing/2014/main" id="{59D45299-4036-28B0-8ACE-31DFE88F98C3}"/>
              </a:ext>
            </a:extLst>
          </p:cNvPr>
          <p:cNvSpPr>
            <a:spLocks noGrp="1"/>
          </p:cNvSpPr>
          <p:nvPr>
            <p:ph type="body" idx="1"/>
          </p:nvPr>
        </p:nvSpPr>
        <p:spPr>
          <a:xfrm>
            <a:off x="1168400" y="2311833"/>
            <a:ext cx="9882134" cy="2234334"/>
          </a:xfrm>
        </p:spPr>
        <p:txBody>
          <a:bodyPr>
            <a:normAutofit fontScale="92500" lnSpcReduction="10000"/>
          </a:bodyPr>
          <a:lstStyle/>
          <a:p>
            <a:pPr marL="228600" indent="-228600" algn="just">
              <a:lnSpc>
                <a:spcPct val="90000"/>
              </a:lnSpc>
              <a:spcBef>
                <a:spcPts val="1000"/>
              </a:spcBef>
              <a:buFont typeface="Arial" panose="020B0604020202020204" pitchFamily="34" charset="0"/>
              <a:buChar char="•"/>
            </a:pPr>
            <a:r>
              <a:rPr lang="en-US" sz="2400" kern="1200" dirty="0">
                <a:solidFill>
                  <a:schemeClr val="tx2">
                    <a:lumMod val="10000"/>
                  </a:schemeClr>
                </a:solidFill>
                <a:latin typeface="Times New Roman" panose="02020603050405020304" pitchFamily="18" charset="0"/>
                <a:ea typeface="+mn-ea"/>
                <a:cs typeface="Times New Roman" panose="02020603050405020304" pitchFamily="18" charset="0"/>
              </a:rPr>
              <a:t>The selection of an optimal renewable energy source is a complex decision-making process.</a:t>
            </a:r>
          </a:p>
          <a:p>
            <a:pPr marL="228600" indent="-228600" algn="just">
              <a:lnSpc>
                <a:spcPct val="90000"/>
              </a:lnSpc>
              <a:spcBef>
                <a:spcPts val="1000"/>
              </a:spcBef>
              <a:buFont typeface="Arial" panose="020B0604020202020204" pitchFamily="34" charset="0"/>
              <a:buChar char="•"/>
            </a:pPr>
            <a:r>
              <a:rPr lang="en-US" sz="2400" kern="1200" dirty="0">
                <a:solidFill>
                  <a:schemeClr val="tx2">
                    <a:lumMod val="10000"/>
                  </a:schemeClr>
                </a:solidFill>
                <a:latin typeface="Times New Roman" panose="02020603050405020304" pitchFamily="18" charset="0"/>
                <a:ea typeface="+mn-ea"/>
                <a:cs typeface="Times New Roman" panose="02020603050405020304" pitchFamily="18" charset="0"/>
              </a:rPr>
              <a:t>Influenced by multiple factors, including economic feasibility, environmental sustainability, and technical reliability.</a:t>
            </a:r>
          </a:p>
          <a:p>
            <a:pPr marL="228600" indent="-228600" algn="just">
              <a:lnSpc>
                <a:spcPct val="90000"/>
              </a:lnSpc>
              <a:spcBef>
                <a:spcPts val="1000"/>
              </a:spcBef>
              <a:buFont typeface="Arial" panose="020B0604020202020204" pitchFamily="34" charset="0"/>
              <a:buChar char="•"/>
            </a:pPr>
            <a:r>
              <a:rPr lang="en-US" sz="2400" kern="1200" dirty="0">
                <a:solidFill>
                  <a:schemeClr val="tx2">
                    <a:lumMod val="10000"/>
                  </a:schemeClr>
                </a:solidFill>
                <a:latin typeface="Times New Roman" panose="02020603050405020304" pitchFamily="18" charset="0"/>
                <a:ea typeface="+mn-ea"/>
                <a:cs typeface="Times New Roman" panose="02020603050405020304" pitchFamily="18" charset="0"/>
              </a:rPr>
              <a:t>The selection of an optimal energy source is a critical aspect of energy transition strategies</a:t>
            </a:r>
          </a:p>
          <a:p>
            <a:endParaRPr lang="en-US" dirty="0"/>
          </a:p>
        </p:txBody>
      </p:sp>
      <p:pic>
        <p:nvPicPr>
          <p:cNvPr id="5" name="Content Placeholder 7">
            <a:extLst>
              <a:ext uri="{FF2B5EF4-FFF2-40B4-BE49-F238E27FC236}">
                <a16:creationId xmlns:a16="http://schemas.microsoft.com/office/drawing/2014/main" id="{0569BEB6-82B0-9859-9375-AE6E9E0C2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298" y="4319794"/>
            <a:ext cx="3418369" cy="2234333"/>
          </a:xfrm>
          <a:prstGeom prst="rect">
            <a:avLst/>
          </a:prstGeom>
          <a:noFill/>
          <a:ln>
            <a:noFill/>
          </a:ln>
        </p:spPr>
      </p:pic>
    </p:spTree>
    <p:extLst>
      <p:ext uri="{BB962C8B-B14F-4D97-AF65-F5344CB8AC3E}">
        <p14:creationId xmlns:p14="http://schemas.microsoft.com/office/powerpoint/2010/main" val="4071083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AA64-1143-12C7-999B-E2CC14012150}"/>
              </a:ext>
            </a:extLst>
          </p:cNvPr>
          <p:cNvSpPr>
            <a:spLocks noGrp="1"/>
          </p:cNvSpPr>
          <p:nvPr>
            <p:ph type="title"/>
          </p:nvPr>
        </p:nvSpPr>
        <p:spPr>
          <a:xfrm>
            <a:off x="1223432" y="500933"/>
            <a:ext cx="9745133" cy="625133"/>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VIKOR Analysis</a:t>
            </a:r>
          </a:p>
        </p:txBody>
      </p:sp>
      <p:pic>
        <p:nvPicPr>
          <p:cNvPr id="4" name="Content Placeholder 10">
            <a:extLst>
              <a:ext uri="{FF2B5EF4-FFF2-40B4-BE49-F238E27FC236}">
                <a16:creationId xmlns:a16="http://schemas.microsoft.com/office/drawing/2014/main" id="{D3612E0F-7E01-C088-E972-DF92C2E68FEC}"/>
              </a:ext>
            </a:extLst>
          </p:cNvPr>
          <p:cNvPicPr>
            <a:picLocks noChangeAspect="1"/>
          </p:cNvPicPr>
          <p:nvPr/>
        </p:nvPicPr>
        <p:blipFill>
          <a:blip r:embed="rId2"/>
          <a:stretch>
            <a:fillRect/>
          </a:stretch>
        </p:blipFill>
        <p:spPr>
          <a:xfrm>
            <a:off x="3819810" y="1380066"/>
            <a:ext cx="4552379" cy="5105806"/>
          </a:xfrm>
          <a:prstGeom prst="rect">
            <a:avLst/>
          </a:prstGeom>
          <a:noFill/>
          <a:ln>
            <a:noFill/>
          </a:ln>
        </p:spPr>
      </p:pic>
      <p:pic>
        <p:nvPicPr>
          <p:cNvPr id="5" name="Picture 4">
            <a:extLst>
              <a:ext uri="{FF2B5EF4-FFF2-40B4-BE49-F238E27FC236}">
                <a16:creationId xmlns:a16="http://schemas.microsoft.com/office/drawing/2014/main" id="{B22FF298-2648-132D-FC27-D9BB37E0FE72}"/>
              </a:ext>
            </a:extLst>
          </p:cNvPr>
          <p:cNvPicPr>
            <a:picLocks noChangeAspect="1"/>
          </p:cNvPicPr>
          <p:nvPr/>
        </p:nvPicPr>
        <p:blipFill>
          <a:blip r:embed="rId3"/>
          <a:stretch>
            <a:fillRect/>
          </a:stretch>
        </p:blipFill>
        <p:spPr>
          <a:xfrm>
            <a:off x="297550" y="308514"/>
            <a:ext cx="3437123" cy="2143104"/>
          </a:xfrm>
          <a:prstGeom prst="rect">
            <a:avLst/>
          </a:prstGeom>
        </p:spPr>
      </p:pic>
    </p:spTree>
    <p:extLst>
      <p:ext uri="{BB962C8B-B14F-4D97-AF65-F5344CB8AC3E}">
        <p14:creationId xmlns:p14="http://schemas.microsoft.com/office/powerpoint/2010/main" val="2832902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3ADD9-C351-0204-B750-C889DA725999}"/>
              </a:ext>
            </a:extLst>
          </p:cNvPr>
          <p:cNvPicPr>
            <a:picLocks noChangeAspect="1"/>
          </p:cNvPicPr>
          <p:nvPr/>
        </p:nvPicPr>
        <p:blipFill>
          <a:blip r:embed="rId2"/>
          <a:stretch>
            <a:fillRect/>
          </a:stretch>
        </p:blipFill>
        <p:spPr>
          <a:xfrm>
            <a:off x="1459444" y="1546204"/>
            <a:ext cx="9509121" cy="1092385"/>
          </a:xfrm>
          <a:prstGeom prst="rect">
            <a:avLst/>
          </a:prstGeom>
        </p:spPr>
      </p:pic>
      <p:sp>
        <p:nvSpPr>
          <p:cNvPr id="5" name="Title 1">
            <a:extLst>
              <a:ext uri="{FF2B5EF4-FFF2-40B4-BE49-F238E27FC236}">
                <a16:creationId xmlns:a16="http://schemas.microsoft.com/office/drawing/2014/main" id="{18EB029D-7E89-1789-1F45-BCD429E65E1E}"/>
              </a:ext>
            </a:extLst>
          </p:cNvPr>
          <p:cNvSpPr>
            <a:spLocks noGrp="1"/>
          </p:cNvSpPr>
          <p:nvPr>
            <p:ph type="title"/>
          </p:nvPr>
        </p:nvSpPr>
        <p:spPr>
          <a:xfrm>
            <a:off x="1223432" y="500933"/>
            <a:ext cx="9745133" cy="625133"/>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VIKOR Analysis</a:t>
            </a:r>
          </a:p>
        </p:txBody>
      </p:sp>
      <p:pic>
        <p:nvPicPr>
          <p:cNvPr id="6" name="Picture 5">
            <a:extLst>
              <a:ext uri="{FF2B5EF4-FFF2-40B4-BE49-F238E27FC236}">
                <a16:creationId xmlns:a16="http://schemas.microsoft.com/office/drawing/2014/main" id="{FB0CA0F6-3651-2C0C-D0BC-8B31AE951B54}"/>
              </a:ext>
            </a:extLst>
          </p:cNvPr>
          <p:cNvPicPr>
            <a:picLocks noChangeAspect="1"/>
          </p:cNvPicPr>
          <p:nvPr/>
        </p:nvPicPr>
        <p:blipFill>
          <a:blip r:embed="rId3"/>
          <a:stretch>
            <a:fillRect/>
          </a:stretch>
        </p:blipFill>
        <p:spPr>
          <a:xfrm>
            <a:off x="1459444" y="2873590"/>
            <a:ext cx="3395681" cy="370273"/>
          </a:xfrm>
          <a:prstGeom prst="rect">
            <a:avLst/>
          </a:prstGeom>
        </p:spPr>
      </p:pic>
      <p:pic>
        <p:nvPicPr>
          <p:cNvPr id="7" name="Picture 6">
            <a:extLst>
              <a:ext uri="{FF2B5EF4-FFF2-40B4-BE49-F238E27FC236}">
                <a16:creationId xmlns:a16="http://schemas.microsoft.com/office/drawing/2014/main" id="{4B92F697-192C-2645-5DFB-84AC75BF0A44}"/>
              </a:ext>
            </a:extLst>
          </p:cNvPr>
          <p:cNvPicPr>
            <a:picLocks noChangeAspect="1"/>
          </p:cNvPicPr>
          <p:nvPr/>
        </p:nvPicPr>
        <p:blipFill>
          <a:blip r:embed="rId4"/>
          <a:stretch>
            <a:fillRect/>
          </a:stretch>
        </p:blipFill>
        <p:spPr>
          <a:xfrm>
            <a:off x="5226386" y="3076790"/>
            <a:ext cx="6169747" cy="3166621"/>
          </a:xfrm>
          <a:prstGeom prst="rect">
            <a:avLst/>
          </a:prstGeom>
        </p:spPr>
      </p:pic>
    </p:spTree>
    <p:extLst>
      <p:ext uri="{BB962C8B-B14F-4D97-AF65-F5344CB8AC3E}">
        <p14:creationId xmlns:p14="http://schemas.microsoft.com/office/powerpoint/2010/main" val="160761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BA43-A63D-B23D-860D-28BAD40E3655}"/>
              </a:ext>
            </a:extLst>
          </p:cNvPr>
          <p:cNvSpPr>
            <a:spLocks noGrp="1"/>
          </p:cNvSpPr>
          <p:nvPr>
            <p:ph type="title"/>
          </p:nvPr>
        </p:nvSpPr>
        <p:spPr>
          <a:xfrm>
            <a:off x="1117133" y="729534"/>
            <a:ext cx="9872133" cy="633600"/>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Results And Discussion</a:t>
            </a:r>
          </a:p>
        </p:txBody>
      </p:sp>
      <p:sp>
        <p:nvSpPr>
          <p:cNvPr id="3" name="Text Placeholder 2">
            <a:extLst>
              <a:ext uri="{FF2B5EF4-FFF2-40B4-BE49-F238E27FC236}">
                <a16:creationId xmlns:a16="http://schemas.microsoft.com/office/drawing/2014/main" id="{34C982E0-92FD-B677-3FB4-CA3A38D75A63}"/>
              </a:ext>
            </a:extLst>
          </p:cNvPr>
          <p:cNvSpPr>
            <a:spLocks noGrp="1"/>
          </p:cNvSpPr>
          <p:nvPr>
            <p:ph type="body" idx="1"/>
          </p:nvPr>
        </p:nvSpPr>
        <p:spPr>
          <a:xfrm>
            <a:off x="1485133" y="1752600"/>
            <a:ext cx="9221733" cy="3183467"/>
          </a:xfrm>
        </p:spPr>
        <p:txBody>
          <a:bodyPr/>
          <a:lstStyle/>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 Performance scores evaluated for each renewable energy source.</a:t>
            </a:r>
          </a:p>
          <a:p>
            <a:pPr marL="0" indent="0">
              <a:buNone/>
            </a:pP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 Ranking of energy sources calculated using performance scores.</a:t>
            </a:r>
          </a:p>
          <a:p>
            <a:pPr marL="0" indent="0">
              <a:buNone/>
            </a:pP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 Wind energy, with the highest score, is the best alternative for power generation in AHP,TOPSIS and VIKOR techniques.</a:t>
            </a:r>
          </a:p>
          <a:p>
            <a:pPr marL="0" indent="0">
              <a:buNone/>
            </a:pP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marL="0" indent="0">
              <a:buNone/>
            </a:pPr>
            <a:r>
              <a:rPr lang="en-US" sz="1800" dirty="0">
                <a:solidFill>
                  <a:schemeClr val="tx2">
                    <a:lumMod val="10000"/>
                  </a:schemeClr>
                </a:solidFill>
                <a:latin typeface="Times New Roman" panose="02020603050405020304" pitchFamily="18" charset="0"/>
                <a:cs typeface="Times New Roman" panose="02020603050405020304" pitchFamily="18" charset="0"/>
              </a:rPr>
              <a:t>• Alternatives considered: hydro, bio, geothermal, and solar energy.</a:t>
            </a:r>
          </a:p>
          <a:p>
            <a:endParaRPr lang="en-US" dirty="0"/>
          </a:p>
        </p:txBody>
      </p:sp>
      <p:pic>
        <p:nvPicPr>
          <p:cNvPr id="4" name="Picture 2" descr="Results presentation Backgrounds | Orange, Technology Templates | Free PPT Grounds">
            <a:extLst>
              <a:ext uri="{FF2B5EF4-FFF2-40B4-BE49-F238E27FC236}">
                <a16:creationId xmlns:a16="http://schemas.microsoft.com/office/drawing/2014/main" id="{AE12CFA8-9E4E-EB23-12C9-EE4B1E86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4133" y="3720479"/>
            <a:ext cx="3818467" cy="28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70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4808-1417-E202-931B-154A0D84A2FE}"/>
              </a:ext>
            </a:extLst>
          </p:cNvPr>
          <p:cNvSpPr>
            <a:spLocks noGrp="1"/>
          </p:cNvSpPr>
          <p:nvPr>
            <p:ph type="title"/>
          </p:nvPr>
        </p:nvSpPr>
        <p:spPr>
          <a:xfrm>
            <a:off x="1193333" y="643900"/>
            <a:ext cx="9719733" cy="591266"/>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Conclusion </a:t>
            </a:r>
          </a:p>
        </p:txBody>
      </p:sp>
      <p:sp>
        <p:nvSpPr>
          <p:cNvPr id="3" name="Text Placeholder 2">
            <a:extLst>
              <a:ext uri="{FF2B5EF4-FFF2-40B4-BE49-F238E27FC236}">
                <a16:creationId xmlns:a16="http://schemas.microsoft.com/office/drawing/2014/main" id="{5F8225DE-ECA2-E6EB-3B4D-B25FD4A7F2C8}"/>
              </a:ext>
            </a:extLst>
          </p:cNvPr>
          <p:cNvSpPr>
            <a:spLocks noGrp="1"/>
          </p:cNvSpPr>
          <p:nvPr>
            <p:ph type="body" idx="1"/>
          </p:nvPr>
        </p:nvSpPr>
        <p:spPr>
          <a:xfrm>
            <a:off x="1193333" y="1938867"/>
            <a:ext cx="10109667" cy="3826934"/>
          </a:xfrm>
        </p:spPr>
        <p:txBody>
          <a:bodyPr>
            <a:normAutofit/>
          </a:bodyPr>
          <a:lstStyle/>
          <a:p>
            <a:r>
              <a:rPr lang="en-US" sz="1800" dirty="0">
                <a:solidFill>
                  <a:schemeClr val="tx2">
                    <a:lumMod val="10000"/>
                  </a:schemeClr>
                </a:solidFill>
                <a:latin typeface="Times New Roman" panose="02020603050405020304" pitchFamily="18" charset="0"/>
                <a:cs typeface="Times New Roman" panose="02020603050405020304" pitchFamily="18" charset="0"/>
              </a:rPr>
              <a:t>The AHP-TOPSIS-VIKOR MCDM approach is utilized for calculating results, with consistency checking being employed to ensure accuracy.</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The best potential renewable energy source from any place is identified, along with the rankings of other potential energy sources by taking into account all relevant and competing factors that could affect the choice.</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The AHP-TOPSIS Analysis with highest Ci co-efficient making the Wind is the best Solution. Also , VIKOR Analysis with lowest </a:t>
            </a:r>
            <a:r>
              <a:rPr lang="en-US" sz="1800" dirty="0" err="1">
                <a:solidFill>
                  <a:schemeClr val="tx2">
                    <a:lumMod val="10000"/>
                  </a:schemeClr>
                </a:solidFill>
                <a:latin typeface="Times New Roman" panose="02020603050405020304" pitchFamily="18" charset="0"/>
                <a:cs typeface="Times New Roman" panose="02020603050405020304" pitchFamily="18" charset="0"/>
              </a:rPr>
              <a:t>Sj</a:t>
            </a:r>
            <a:r>
              <a:rPr lang="en-US" sz="1800" dirty="0">
                <a:solidFill>
                  <a:schemeClr val="tx2">
                    <a:lumMod val="10000"/>
                  </a:schemeClr>
                </a:solidFill>
                <a:latin typeface="Times New Roman" panose="02020603050405020304" pitchFamily="18" charset="0"/>
                <a:cs typeface="Times New Roman" panose="02020603050405020304" pitchFamily="18" charset="0"/>
              </a:rPr>
              <a:t> and </a:t>
            </a:r>
            <a:r>
              <a:rPr lang="en-US" sz="1800" dirty="0" err="1">
                <a:solidFill>
                  <a:schemeClr val="tx2">
                    <a:lumMod val="10000"/>
                  </a:schemeClr>
                </a:solidFill>
                <a:latin typeface="Times New Roman" panose="02020603050405020304" pitchFamily="18" charset="0"/>
                <a:cs typeface="Times New Roman" panose="02020603050405020304" pitchFamily="18" charset="0"/>
              </a:rPr>
              <a:t>Rj</a:t>
            </a:r>
            <a:r>
              <a:rPr lang="en-US" sz="1800" dirty="0">
                <a:solidFill>
                  <a:schemeClr val="tx2">
                    <a:lumMod val="10000"/>
                  </a:schemeClr>
                </a:solidFill>
                <a:latin typeface="Times New Roman" panose="02020603050405020304" pitchFamily="18" charset="0"/>
                <a:cs typeface="Times New Roman" panose="02020603050405020304" pitchFamily="18" charset="0"/>
              </a:rPr>
              <a:t> values making Wind is the best compromise solution with both excellent overall performance and low regret</a:t>
            </a:r>
            <a:r>
              <a:rPr lang="en-US" sz="18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917188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FEAA-5412-43E9-DAD1-357704C467A3}"/>
              </a:ext>
            </a:extLst>
          </p:cNvPr>
          <p:cNvSpPr>
            <a:spLocks noGrp="1"/>
          </p:cNvSpPr>
          <p:nvPr>
            <p:ph type="title"/>
          </p:nvPr>
        </p:nvSpPr>
        <p:spPr>
          <a:xfrm>
            <a:off x="1107600" y="686233"/>
            <a:ext cx="10016067" cy="506600"/>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Future Research</a:t>
            </a:r>
          </a:p>
        </p:txBody>
      </p:sp>
      <p:sp>
        <p:nvSpPr>
          <p:cNvPr id="3" name="Text Placeholder 2">
            <a:extLst>
              <a:ext uri="{FF2B5EF4-FFF2-40B4-BE49-F238E27FC236}">
                <a16:creationId xmlns:a16="http://schemas.microsoft.com/office/drawing/2014/main" id="{8277D813-0C77-7FAC-F3FA-FD292C706E71}"/>
              </a:ext>
            </a:extLst>
          </p:cNvPr>
          <p:cNvSpPr>
            <a:spLocks noGrp="1"/>
          </p:cNvSpPr>
          <p:nvPr>
            <p:ph type="body" idx="1"/>
          </p:nvPr>
        </p:nvSpPr>
        <p:spPr>
          <a:xfrm>
            <a:off x="1176100" y="1895832"/>
            <a:ext cx="9839800" cy="4301334"/>
          </a:xfrm>
        </p:spPr>
        <p:txBody>
          <a:bodyPr/>
          <a:lstStyle/>
          <a:p>
            <a:r>
              <a:rPr lang="en-US" sz="1800" dirty="0">
                <a:solidFill>
                  <a:schemeClr val="tx2">
                    <a:lumMod val="10000"/>
                  </a:schemeClr>
                </a:solidFill>
                <a:latin typeface="Times New Roman" panose="02020603050405020304" pitchFamily="18" charset="0"/>
                <a:cs typeface="Times New Roman" panose="02020603050405020304" pitchFamily="18" charset="0"/>
              </a:rPr>
              <a:t>Global Scalability and Region-Specific Adjustments</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Incorporation of Emerging Renewable Technologies</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Inclusion of Environmental and Social Impact Metrics</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Uncertainty and Sensitivity Analysis</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Economic Feasibility and Policy Integration</a:t>
            </a:r>
          </a:p>
          <a:p>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r>
              <a:rPr lang="en-US" sz="1800" dirty="0">
                <a:solidFill>
                  <a:schemeClr val="tx2">
                    <a:lumMod val="10000"/>
                  </a:schemeClr>
                </a:solidFill>
                <a:latin typeface="Times New Roman" panose="02020603050405020304" pitchFamily="18" charset="0"/>
                <a:cs typeface="Times New Roman" panose="02020603050405020304" pitchFamily="18" charset="0"/>
              </a:rPr>
              <a:t>Implementation other MCDM Techniques.</a:t>
            </a:r>
          </a:p>
          <a:p>
            <a:endParaRPr lang="en-US" dirty="0"/>
          </a:p>
        </p:txBody>
      </p:sp>
      <p:pic>
        <p:nvPicPr>
          <p:cNvPr id="4" name="Picture 3">
            <a:extLst>
              <a:ext uri="{FF2B5EF4-FFF2-40B4-BE49-F238E27FC236}">
                <a16:creationId xmlns:a16="http://schemas.microsoft.com/office/drawing/2014/main" id="{B3D085D7-0427-F2CD-39F1-6784D3C4B29E}"/>
              </a:ext>
            </a:extLst>
          </p:cNvPr>
          <p:cNvPicPr>
            <a:picLocks noChangeAspect="1"/>
          </p:cNvPicPr>
          <p:nvPr/>
        </p:nvPicPr>
        <p:blipFill>
          <a:blip r:embed="rId2"/>
          <a:stretch>
            <a:fillRect/>
          </a:stretch>
        </p:blipFill>
        <p:spPr>
          <a:xfrm>
            <a:off x="8077200" y="1803399"/>
            <a:ext cx="3843815" cy="3821003"/>
          </a:xfrm>
          <a:prstGeom prst="rect">
            <a:avLst/>
          </a:prstGeom>
        </p:spPr>
      </p:pic>
    </p:spTree>
    <p:extLst>
      <p:ext uri="{BB962C8B-B14F-4D97-AF65-F5344CB8AC3E}">
        <p14:creationId xmlns:p14="http://schemas.microsoft.com/office/powerpoint/2010/main" val="3049869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6565-E19E-7B16-5BC9-433A93A013D6}"/>
              </a:ext>
            </a:extLst>
          </p:cNvPr>
          <p:cNvSpPr>
            <a:spLocks noGrp="1"/>
          </p:cNvSpPr>
          <p:nvPr>
            <p:ph type="title"/>
          </p:nvPr>
        </p:nvSpPr>
        <p:spPr>
          <a:xfrm>
            <a:off x="1176866" y="555000"/>
            <a:ext cx="9838267" cy="481200"/>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ADB9272A-79E7-E595-411B-997998AE1047}"/>
              </a:ext>
            </a:extLst>
          </p:cNvPr>
          <p:cNvSpPr>
            <a:spLocks noGrp="1"/>
          </p:cNvSpPr>
          <p:nvPr>
            <p:ph type="body" idx="1"/>
          </p:nvPr>
        </p:nvSpPr>
        <p:spPr>
          <a:xfrm>
            <a:off x="762000" y="1312334"/>
            <a:ext cx="10845800" cy="5088466"/>
          </a:xfrm>
        </p:spPr>
        <p:txBody>
          <a:bodyPr>
            <a:normAutofit lnSpcReduction="10000"/>
          </a:bodyPr>
          <a:lstStyle/>
          <a:p>
            <a:r>
              <a:rPr lang="en-US" sz="1500" dirty="0">
                <a:solidFill>
                  <a:schemeClr val="tx2">
                    <a:lumMod val="10000"/>
                  </a:schemeClr>
                </a:solidFill>
                <a:latin typeface="Times New Roman" panose="02020603050405020304" pitchFamily="18" charset="0"/>
                <a:cs typeface="Times New Roman" panose="02020603050405020304" pitchFamily="18" charset="0"/>
              </a:rPr>
              <a:t>T.L. </a:t>
            </a:r>
            <a:r>
              <a:rPr lang="en-US" sz="1500" dirty="0" err="1">
                <a:solidFill>
                  <a:schemeClr val="tx2">
                    <a:lumMod val="10000"/>
                  </a:schemeClr>
                </a:solidFill>
                <a:latin typeface="Times New Roman" panose="02020603050405020304" pitchFamily="18" charset="0"/>
                <a:cs typeface="Times New Roman" panose="02020603050405020304" pitchFamily="18" charset="0"/>
              </a:rPr>
              <a:t>Saaty</a:t>
            </a:r>
            <a:r>
              <a:rPr lang="en-US" sz="1500" dirty="0">
                <a:solidFill>
                  <a:schemeClr val="tx2">
                    <a:lumMod val="10000"/>
                  </a:schemeClr>
                </a:solidFill>
                <a:latin typeface="Times New Roman" panose="02020603050405020304" pitchFamily="18" charset="0"/>
                <a:cs typeface="Times New Roman" panose="02020603050405020304" pitchFamily="18" charset="0"/>
              </a:rPr>
              <a:t>. The analytic Hierarchy Process. New York: McGraw-Hill, 1980.</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S. Mitra, S. Kundu. 2017. Application of Analytic Hierarchy Process for Domestic Refrigerator Selection. International Journal of Emerging Technologies in Engineering Research (IJETER) 05(12):126–132.</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S. Mitra, S.S. Goswami. 2019. Selection of the Desktop Computer Model by AHP-TOPSIS Hybrid MCDM Methodology. International Journal of Research and Analytical Reviews 6(1):784–790.</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A. Jayant and J. Sharma. 2018. A Comprehensive literature Review of MCDM Techniques ELECTRE, PROMETHEE, VIKOR And TOPSIS Application in Business Competitive environment. International Journal of Current Research. 10(02):65464–77.</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S. Mitra, S.S. Goswami. 2019. Application of Integrated MCDM Technique (AHP-SAW) for the Selection of Best Laptop Computer Model. International Journal for Research in Engineering Application &amp; Management. 4(12):1–6.</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S. Mitra, S.S. Goswami and M. </a:t>
            </a:r>
            <a:r>
              <a:rPr lang="en-US" sz="1500" dirty="0" err="1">
                <a:solidFill>
                  <a:schemeClr val="tx2">
                    <a:lumMod val="10000"/>
                  </a:schemeClr>
                </a:solidFill>
                <a:latin typeface="Times New Roman" panose="02020603050405020304" pitchFamily="18" charset="0"/>
                <a:cs typeface="Times New Roman" panose="02020603050405020304" pitchFamily="18" charset="0"/>
              </a:rPr>
              <a:t>Parvej</a:t>
            </a:r>
            <a:r>
              <a:rPr lang="en-US" sz="1500" dirty="0">
                <a:solidFill>
                  <a:schemeClr val="tx2">
                    <a:lumMod val="10000"/>
                  </a:schemeClr>
                </a:solidFill>
                <a:latin typeface="Times New Roman" panose="02020603050405020304" pitchFamily="18" charset="0"/>
                <a:cs typeface="Times New Roman" panose="02020603050405020304" pitchFamily="18" charset="0"/>
              </a:rPr>
              <a:t>. 2019. Selection of the Best Laptop Model by the Application of Fuzzy-AHP Methodology. </a:t>
            </a:r>
            <a:r>
              <a:rPr lang="en-US" sz="1500" dirty="0" err="1">
                <a:solidFill>
                  <a:schemeClr val="tx2">
                    <a:lumMod val="10000"/>
                  </a:schemeClr>
                </a:solidFill>
                <a:latin typeface="Times New Roman" panose="02020603050405020304" pitchFamily="18" charset="0"/>
                <a:cs typeface="Times New Roman" panose="02020603050405020304" pitchFamily="18" charset="0"/>
              </a:rPr>
              <a:t>i</a:t>
            </a:r>
            <a:r>
              <a:rPr lang="en-US" sz="1500" dirty="0">
                <a:solidFill>
                  <a:schemeClr val="tx2">
                    <a:lumMod val="10000"/>
                  </a:schemeClr>
                </a:solidFill>
                <a:latin typeface="Times New Roman" panose="02020603050405020304" pitchFamily="18" charset="0"/>
                <a:cs typeface="Times New Roman" panose="02020603050405020304" pitchFamily="18" charset="0"/>
              </a:rPr>
              <a:t>-manager’s Journal on Management. 14(1): 33–43.</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N. Munier, E. </a:t>
            </a:r>
            <a:r>
              <a:rPr lang="en-US" sz="1500" dirty="0" err="1">
                <a:solidFill>
                  <a:schemeClr val="tx2">
                    <a:lumMod val="10000"/>
                  </a:schemeClr>
                </a:solidFill>
                <a:latin typeface="Times New Roman" panose="02020603050405020304" pitchFamily="18" charset="0"/>
                <a:cs typeface="Times New Roman" panose="02020603050405020304" pitchFamily="18" charset="0"/>
              </a:rPr>
              <a:t>Hontoria</a:t>
            </a:r>
            <a:r>
              <a:rPr lang="en-US" sz="1500" dirty="0">
                <a:solidFill>
                  <a:schemeClr val="tx2">
                    <a:lumMod val="10000"/>
                  </a:schemeClr>
                </a:solidFill>
                <a:latin typeface="Times New Roman" panose="02020603050405020304" pitchFamily="18" charset="0"/>
                <a:cs typeface="Times New Roman" panose="02020603050405020304" pitchFamily="18" charset="0"/>
              </a:rPr>
              <a:t> and F. Jiménez-Sáez. 2019. Strategic Approach in Multi-Criteria Decision Making: A Practical Guide for Complex Scenarios. International Series in Operations Research &amp; Management Science. Springer.</a:t>
            </a:r>
          </a:p>
          <a:p>
            <a:endParaRPr lang="en-US" dirty="0"/>
          </a:p>
        </p:txBody>
      </p:sp>
    </p:spTree>
    <p:extLst>
      <p:ext uri="{BB962C8B-B14F-4D97-AF65-F5344CB8AC3E}">
        <p14:creationId xmlns:p14="http://schemas.microsoft.com/office/powerpoint/2010/main" val="1755972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BDEDE-EC3A-502E-1C2B-66B5C8406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300C6-42CC-8839-EB6C-321791DC427E}"/>
              </a:ext>
            </a:extLst>
          </p:cNvPr>
          <p:cNvSpPr>
            <a:spLocks noGrp="1"/>
          </p:cNvSpPr>
          <p:nvPr>
            <p:ph type="title"/>
          </p:nvPr>
        </p:nvSpPr>
        <p:spPr>
          <a:xfrm>
            <a:off x="1176866" y="555000"/>
            <a:ext cx="9838267" cy="481200"/>
          </a:xfrm>
        </p:spPr>
        <p:txBody>
          <a:bodyPr>
            <a:normAutofit fontScale="90000"/>
          </a:bodyPr>
          <a:lstStyle/>
          <a:p>
            <a:pPr algn="ctr"/>
            <a:r>
              <a:rPr lang="en-US" sz="3200" dirty="0">
                <a:solidFill>
                  <a:schemeClr val="tx2">
                    <a:lumMod val="10000"/>
                  </a:schemeClr>
                </a:solidFill>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CE1379F6-8A54-2870-2294-69B3858B591D}"/>
              </a:ext>
            </a:extLst>
          </p:cNvPr>
          <p:cNvSpPr>
            <a:spLocks noGrp="1"/>
          </p:cNvSpPr>
          <p:nvPr>
            <p:ph type="body" idx="1"/>
          </p:nvPr>
        </p:nvSpPr>
        <p:spPr>
          <a:xfrm>
            <a:off x="673100" y="1583268"/>
            <a:ext cx="10845800" cy="4529665"/>
          </a:xfrm>
        </p:spPr>
        <p:txBody>
          <a:bodyPr>
            <a:normAutofit/>
          </a:bodyPr>
          <a:lstStyle/>
          <a:p>
            <a:r>
              <a:rPr lang="en-US" sz="1500" dirty="0">
                <a:solidFill>
                  <a:schemeClr val="tx2">
                    <a:lumMod val="10000"/>
                  </a:schemeClr>
                </a:solidFill>
                <a:latin typeface="Times New Roman" panose="02020603050405020304" pitchFamily="18" charset="0"/>
                <a:cs typeface="Times New Roman" panose="02020603050405020304" pitchFamily="18" charset="0"/>
              </a:rPr>
              <a:t>E. </a:t>
            </a:r>
            <a:r>
              <a:rPr lang="en-US" sz="1500" dirty="0" err="1">
                <a:solidFill>
                  <a:schemeClr val="tx2">
                    <a:lumMod val="10000"/>
                  </a:schemeClr>
                </a:solidFill>
                <a:latin typeface="Times New Roman" panose="02020603050405020304" pitchFamily="18" charset="0"/>
                <a:cs typeface="Times New Roman" panose="02020603050405020304" pitchFamily="18" charset="0"/>
              </a:rPr>
              <a:t>Triantaphyllou</a:t>
            </a:r>
            <a:r>
              <a:rPr lang="en-US" sz="1500" dirty="0">
                <a:solidFill>
                  <a:schemeClr val="tx2">
                    <a:lumMod val="10000"/>
                  </a:schemeClr>
                </a:solidFill>
                <a:latin typeface="Times New Roman" panose="02020603050405020304" pitchFamily="18" charset="0"/>
                <a:cs typeface="Times New Roman" panose="02020603050405020304" pitchFamily="18" charset="0"/>
              </a:rPr>
              <a:t>. 2000. Multi-Criteria Decision Making Methods: A Comparative Study. Applied Optimization series. Springer </a:t>
            </a:r>
            <a:r>
              <a:rPr lang="en-US" sz="1500" dirty="0" err="1">
                <a:solidFill>
                  <a:schemeClr val="tx2">
                    <a:lumMod val="10000"/>
                  </a:schemeClr>
                </a:solidFill>
                <a:latin typeface="Times New Roman" panose="02020603050405020304" pitchFamily="18" charset="0"/>
                <a:cs typeface="Times New Roman" panose="02020603050405020304" pitchFamily="18" charset="0"/>
              </a:rPr>
              <a:t>Science+Business</a:t>
            </a:r>
            <a:r>
              <a:rPr lang="en-US" sz="1500" dirty="0">
                <a:solidFill>
                  <a:schemeClr val="tx2">
                    <a:lumMod val="10000"/>
                  </a:schemeClr>
                </a:solidFill>
                <a:latin typeface="Times New Roman" panose="02020603050405020304" pitchFamily="18" charset="0"/>
                <a:cs typeface="Times New Roman" panose="02020603050405020304" pitchFamily="18" charset="0"/>
              </a:rPr>
              <a:t> Media Dordrecht 44.</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Ministry of new and renewable energy. Available at: https://mnre.gov.in/sites/default/files/uploads/faq_Geothermal_0.pdf</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N.Y. Amponsah, M.T., B. Kington, I. </a:t>
            </a:r>
            <a:r>
              <a:rPr lang="en-US" sz="1500" dirty="0" err="1">
                <a:solidFill>
                  <a:schemeClr val="tx2">
                    <a:lumMod val="10000"/>
                  </a:schemeClr>
                </a:solidFill>
                <a:latin typeface="Times New Roman" panose="02020603050405020304" pitchFamily="18" charset="0"/>
                <a:cs typeface="Times New Roman" panose="02020603050405020304" pitchFamily="18" charset="0"/>
              </a:rPr>
              <a:t>Aalders</a:t>
            </a:r>
            <a:r>
              <a:rPr lang="en-US" sz="1500" dirty="0">
                <a:solidFill>
                  <a:schemeClr val="tx2">
                    <a:lumMod val="10000"/>
                  </a:schemeClr>
                </a:solidFill>
                <a:latin typeface="Times New Roman" panose="02020603050405020304" pitchFamily="18" charset="0"/>
                <a:cs typeface="Times New Roman" panose="02020603050405020304" pitchFamily="18" charset="0"/>
              </a:rPr>
              <a:t>, and R.L. Hough. 2014. Greenhouse gas emissions from renewable energy sources: A review of lifecycle considerations. Renewable and Sustainable Energy Reviews 39:461–75. http://dx.doi.org/10.1016/j.rser.2014.07.087.</a:t>
            </a:r>
          </a:p>
          <a:p>
            <a:r>
              <a:rPr lang="en-US" sz="1500" dirty="0">
                <a:solidFill>
                  <a:schemeClr val="tx2">
                    <a:lumMod val="10000"/>
                  </a:schemeClr>
                </a:solidFill>
                <a:latin typeface="Times New Roman" panose="02020603050405020304" pitchFamily="18" charset="0"/>
                <a:cs typeface="Times New Roman" panose="02020603050405020304" pitchFamily="18" charset="0"/>
              </a:rPr>
              <a:t>India Wind Energy. Available at: </a:t>
            </a:r>
            <a:r>
              <a:rPr lang="en-US" sz="1500" dirty="0">
                <a:solidFill>
                  <a:schemeClr val="tx2">
                    <a:lumMod val="10000"/>
                  </a:schemeClr>
                </a:solidFill>
                <a:latin typeface="Times New Roman" panose="02020603050405020304" pitchFamily="18" charset="0"/>
                <a:cs typeface="Times New Roman" panose="02020603050405020304" pitchFamily="18" charset="0"/>
                <a:hlinkClick r:id="rId2"/>
              </a:rPr>
              <a:t>http://www.eai.in/ref/ae/win/win.html</a:t>
            </a:r>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Making money out of thin air. Available at: </a:t>
            </a:r>
            <a:r>
              <a:rPr lang="en-US" sz="1500" dirty="0">
                <a:solidFill>
                  <a:schemeClr val="tx2">
                    <a:lumMod val="10000"/>
                  </a:schemeClr>
                </a:solidFill>
                <a:latin typeface="Times New Roman" panose="02020603050405020304" pitchFamily="18" charset="0"/>
                <a:cs typeface="Times New Roman" panose="02020603050405020304" pitchFamily="18" charset="0"/>
                <a:hlinkClick r:id="rId3"/>
              </a:rPr>
              <a:t>https://www.rediff.com/money/2006/jan/12wind.htm</a:t>
            </a:r>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Ministry of new and renewable energy. Available at: </a:t>
            </a:r>
            <a:r>
              <a:rPr lang="en-US" sz="1500" dirty="0">
                <a:solidFill>
                  <a:schemeClr val="tx2">
                    <a:lumMod val="10000"/>
                  </a:schemeClr>
                </a:solidFill>
                <a:latin typeface="Times New Roman" panose="02020603050405020304" pitchFamily="18" charset="0"/>
                <a:cs typeface="Times New Roman" panose="02020603050405020304" pitchFamily="18" charset="0"/>
                <a:hlinkClick r:id="rId4"/>
              </a:rPr>
              <a:t>https://mnre.gov.in/sites/default/files/uploads/faq_Geothermal_0.pdf</a:t>
            </a:r>
            <a:r>
              <a:rPr lang="en-US" sz="1500" dirty="0">
                <a:solidFill>
                  <a:schemeClr val="tx2">
                    <a:lumMod val="10000"/>
                  </a:schemeClr>
                </a:solidFill>
                <a:latin typeface="Times New Roman" panose="02020603050405020304" pitchFamily="18" charset="0"/>
                <a:cs typeface="Times New Roman" panose="02020603050405020304" pitchFamily="18" charset="0"/>
              </a:rPr>
              <a:t>.</a:t>
            </a:r>
          </a:p>
          <a:p>
            <a:endParaRPr lang="en-US" sz="1500" dirty="0">
              <a:solidFill>
                <a:schemeClr val="tx2">
                  <a:lumMod val="10000"/>
                </a:schemeClr>
              </a:solidFill>
              <a:latin typeface="Times New Roman" panose="02020603050405020304" pitchFamily="18" charset="0"/>
              <a:cs typeface="Times New Roman" panose="02020603050405020304" pitchFamily="18" charset="0"/>
            </a:endParaRPr>
          </a:p>
          <a:p>
            <a:r>
              <a:rPr lang="en-US" sz="1500" dirty="0">
                <a:solidFill>
                  <a:schemeClr val="tx2">
                    <a:lumMod val="10000"/>
                  </a:schemeClr>
                </a:solidFill>
                <a:latin typeface="Times New Roman" panose="02020603050405020304" pitchFamily="18" charset="0"/>
                <a:cs typeface="Times New Roman" panose="02020603050405020304" pitchFamily="18" charset="0"/>
              </a:rPr>
              <a:t>IRENA. Available at: https://www.irena.org//media/Files/IRENA/Agency/Publication/2019/May/IRENA_Renewable-Power-Generations-Costs-in-2018.pdf.</a:t>
            </a:r>
          </a:p>
        </p:txBody>
      </p:sp>
    </p:spTree>
    <p:extLst>
      <p:ext uri="{BB962C8B-B14F-4D97-AF65-F5344CB8AC3E}">
        <p14:creationId xmlns:p14="http://schemas.microsoft.com/office/powerpoint/2010/main" val="1138921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3185-C6A8-BCAB-68A7-B135D7DDDA0B}"/>
              </a:ext>
            </a:extLst>
          </p:cNvPr>
          <p:cNvSpPr>
            <a:spLocks noGrp="1"/>
          </p:cNvSpPr>
          <p:nvPr>
            <p:ph type="title"/>
          </p:nvPr>
        </p:nvSpPr>
        <p:spPr>
          <a:xfrm>
            <a:off x="1847800" y="2734133"/>
            <a:ext cx="8496400" cy="1839600"/>
          </a:xfrm>
        </p:spPr>
        <p:txBody>
          <a:bodyPr>
            <a:normAutofit fontScale="90000"/>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02534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3A5A-BC2F-E32C-36BE-D1D6046254AA}"/>
              </a:ext>
            </a:extLst>
          </p:cNvPr>
          <p:cNvSpPr>
            <a:spLocks noGrp="1"/>
          </p:cNvSpPr>
          <p:nvPr>
            <p:ph type="title"/>
          </p:nvPr>
        </p:nvSpPr>
        <p:spPr>
          <a:xfrm>
            <a:off x="1644600" y="2509200"/>
            <a:ext cx="8496400" cy="1839600"/>
          </a:xfrm>
        </p:spPr>
        <p:txBody>
          <a:bodyPr>
            <a:normAutofit fontScale="90000"/>
          </a:bodyPr>
          <a:lstStyle/>
          <a:p>
            <a:r>
              <a:rPr lang="en-US" dirty="0">
                <a:latin typeface="Times New Roman" panose="02020603050405020304" pitchFamily="18" charset="0"/>
                <a:cs typeface="Times New Roman" panose="02020603050405020304" pitchFamily="18" charset="0"/>
              </a:rPr>
              <a:t>Question ?</a:t>
            </a:r>
          </a:p>
        </p:txBody>
      </p:sp>
    </p:spTree>
    <p:extLst>
      <p:ext uri="{BB962C8B-B14F-4D97-AF65-F5344CB8AC3E}">
        <p14:creationId xmlns:p14="http://schemas.microsoft.com/office/powerpoint/2010/main" val="96120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1D690634-F717-15FA-7BCA-99506E561E43}"/>
            </a:ext>
          </a:extLst>
        </p:cNvPr>
        <p:cNvGrpSpPr/>
        <p:nvPr/>
      </p:nvGrpSpPr>
      <p:grpSpPr>
        <a:xfrm>
          <a:off x="0" y="0"/>
          <a:ext cx="0" cy="0"/>
          <a:chOff x="0" y="0"/>
          <a:chExt cx="0" cy="0"/>
        </a:xfrm>
      </p:grpSpPr>
      <p:sp>
        <p:nvSpPr>
          <p:cNvPr id="129" name="Google Shape;129;p13">
            <a:extLst>
              <a:ext uri="{FF2B5EF4-FFF2-40B4-BE49-F238E27FC236}">
                <a16:creationId xmlns:a16="http://schemas.microsoft.com/office/drawing/2014/main" id="{99AF6596-C590-3DF0-EB86-8AC732C45727}"/>
              </a:ext>
            </a:extLst>
          </p:cNvPr>
          <p:cNvSpPr txBox="1">
            <a:spLocks noGrp="1"/>
          </p:cNvSpPr>
          <p:nvPr>
            <p:ph type="title"/>
          </p:nvPr>
        </p:nvSpPr>
        <p:spPr>
          <a:prstGeom prst="rect">
            <a:avLst/>
          </a:prstGeom>
        </p:spPr>
        <p:txBody>
          <a:bodyPr spcFirstLastPara="1" wrap="square" lIns="121900" tIns="121900" rIns="121900" bIns="121900" anchor="ctr" anchorCtr="0">
            <a:normAutofit/>
          </a:bodyPr>
          <a:lstStyle/>
          <a:p>
            <a:pPr algn="ctr"/>
            <a:br>
              <a:rPr lang="en" sz="1600" dirty="0">
                <a:solidFill>
                  <a:srgbClr val="222222"/>
                </a:solidFill>
              </a:rPr>
            </a:br>
            <a:endParaRPr sz="1600" dirty="0">
              <a:solidFill>
                <a:srgbClr val="222222"/>
              </a:solidFill>
            </a:endParaRPr>
          </a:p>
        </p:txBody>
      </p:sp>
      <p:sp>
        <p:nvSpPr>
          <p:cNvPr id="2" name="Title 1">
            <a:extLst>
              <a:ext uri="{FF2B5EF4-FFF2-40B4-BE49-F238E27FC236}">
                <a16:creationId xmlns:a16="http://schemas.microsoft.com/office/drawing/2014/main" id="{ECE764E4-66E4-1A6D-06F6-A287A8E8F25E}"/>
              </a:ext>
            </a:extLst>
          </p:cNvPr>
          <p:cNvSpPr>
            <a:spLocks noGrp="1"/>
          </p:cNvSpPr>
          <p:nvPr>
            <p:ph type="ctrTitle" idx="4294967295"/>
          </p:nvPr>
        </p:nvSpPr>
        <p:spPr>
          <a:xfrm>
            <a:off x="355338" y="768692"/>
            <a:ext cx="11217537" cy="717550"/>
          </a:xfrm>
        </p:spPr>
        <p:txBody>
          <a:bodyPr>
            <a:normAutofit/>
          </a:bodyPr>
          <a:lstStyle/>
          <a:p>
            <a:pPr algn="ctr">
              <a:buSzPts val="3000"/>
            </a:pP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Integration of MCDM Techniques</a:t>
            </a:r>
          </a:p>
        </p:txBody>
      </p:sp>
      <p:sp>
        <p:nvSpPr>
          <p:cNvPr id="6" name="Text Placeholder 5">
            <a:extLst>
              <a:ext uri="{FF2B5EF4-FFF2-40B4-BE49-F238E27FC236}">
                <a16:creationId xmlns:a16="http://schemas.microsoft.com/office/drawing/2014/main" id="{6EC2015F-E69E-0913-A5BE-35CEEFDC73C8}"/>
              </a:ext>
            </a:extLst>
          </p:cNvPr>
          <p:cNvSpPr txBox="1">
            <a:spLocks noGrp="1"/>
          </p:cNvSpPr>
          <p:nvPr>
            <p:ph type="body" idx="1"/>
          </p:nvPr>
        </p:nvSpPr>
        <p:spPr>
          <a:xfrm>
            <a:off x="474127" y="1778848"/>
            <a:ext cx="11360150" cy="2385238"/>
          </a:xfrm>
          <a:prstGeom prst="rect">
            <a:avLst/>
          </a:prstGeom>
          <a:noFill/>
        </p:spPr>
        <p:txBody>
          <a:bodyPr wrap="square">
            <a:spAutoFit/>
          </a:bodyPr>
          <a:lstStyle/>
          <a:p>
            <a:pPr algn="just">
              <a:lnSpc>
                <a:spcPct val="100000"/>
              </a:lnSpc>
              <a:spcAft>
                <a:spcPts val="600"/>
              </a:spcAft>
            </a:pPr>
            <a:endParaRPr lang="en-IN" sz="2500" dirty="0">
              <a:latin typeface="Calibri (Body)"/>
            </a:endParaRPr>
          </a:p>
          <a:p>
            <a:pPr marL="228600" indent="-228600" algn="just">
              <a:lnSpc>
                <a:spcPct val="80000"/>
              </a:lnSpc>
              <a:spcBef>
                <a:spcPts val="1000"/>
              </a:spcBef>
              <a:buFont typeface="Arial" panose="020B0604020202020204" pitchFamily="34" charset="0"/>
              <a:buChar char="•"/>
            </a:pPr>
            <a:r>
              <a:rPr lang="en-IN" sz="2200" kern="1200" dirty="0">
                <a:solidFill>
                  <a:schemeClr val="tx2">
                    <a:lumMod val="10000"/>
                  </a:schemeClr>
                </a:solidFill>
                <a:latin typeface="Times New Roman" panose="02020603050405020304" pitchFamily="18" charset="0"/>
                <a:ea typeface="+mn-ea"/>
                <a:cs typeface="Times New Roman" panose="02020603050405020304" pitchFamily="18" charset="0"/>
              </a:rPr>
              <a:t>This study employs a hybrid Multi-Criteria Decision-Making (MCDM) framework combining the AHP and TOPSIS.</a:t>
            </a:r>
          </a:p>
          <a:p>
            <a:pPr marL="228600" indent="-228600" algn="just">
              <a:lnSpc>
                <a:spcPct val="80000"/>
              </a:lnSpc>
              <a:spcBef>
                <a:spcPts val="1000"/>
              </a:spcBef>
              <a:buFont typeface="Arial" panose="020B0604020202020204" pitchFamily="34" charset="0"/>
              <a:buChar char="•"/>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MCDM is a decision-making process used to evaluate and prioritize multiple alternatives based on several conflicting criteria.</a:t>
            </a:r>
          </a:p>
          <a:p>
            <a:pPr marL="228600" indent="-228600" algn="just">
              <a:lnSpc>
                <a:spcPct val="80000"/>
              </a:lnSpc>
              <a:spcBef>
                <a:spcPts val="1000"/>
              </a:spcBef>
              <a:buFont typeface="Arial" panose="020B0604020202020204" pitchFamily="34" charset="0"/>
              <a:buChar char="•"/>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In complex decision scenarios, MCDM techniques help decision-makers choose the best possible.</a:t>
            </a:r>
          </a:p>
        </p:txBody>
      </p:sp>
      <p:pic>
        <p:nvPicPr>
          <p:cNvPr id="8" name="Picture 7">
            <a:extLst>
              <a:ext uri="{FF2B5EF4-FFF2-40B4-BE49-F238E27FC236}">
                <a16:creationId xmlns:a16="http://schemas.microsoft.com/office/drawing/2014/main" id="{604C8392-B8D2-1DF8-E585-A13D3DAE4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067" y="4421405"/>
            <a:ext cx="3917943" cy="2144789"/>
          </a:xfrm>
          <a:prstGeom prst="rect">
            <a:avLst/>
          </a:prstGeom>
        </p:spPr>
      </p:pic>
    </p:spTree>
    <p:extLst>
      <p:ext uri="{BB962C8B-B14F-4D97-AF65-F5344CB8AC3E}">
        <p14:creationId xmlns:p14="http://schemas.microsoft.com/office/powerpoint/2010/main" val="335990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1C3E-820D-B3CF-4DE8-6389F9AF93FD}"/>
              </a:ext>
            </a:extLst>
          </p:cNvPr>
          <p:cNvSpPr>
            <a:spLocks noGrp="1"/>
          </p:cNvSpPr>
          <p:nvPr>
            <p:ph type="title"/>
          </p:nvPr>
        </p:nvSpPr>
        <p:spPr>
          <a:xfrm>
            <a:off x="965200" y="524666"/>
            <a:ext cx="10261600" cy="667466"/>
          </a:xfrm>
        </p:spPr>
        <p:txBody>
          <a:bodyPr>
            <a:noAutofit/>
          </a:bodyPr>
          <a:lstStyle/>
          <a:p>
            <a:pPr algn="ct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Objectives</a:t>
            </a:r>
            <a:endPar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endParaRPr>
          </a:p>
        </p:txBody>
      </p:sp>
      <p:sp>
        <p:nvSpPr>
          <p:cNvPr id="3" name="Text Placeholder 2">
            <a:extLst>
              <a:ext uri="{FF2B5EF4-FFF2-40B4-BE49-F238E27FC236}">
                <a16:creationId xmlns:a16="http://schemas.microsoft.com/office/drawing/2014/main" id="{2EE875CE-96F1-8005-47A2-09607D11B0B8}"/>
              </a:ext>
            </a:extLst>
          </p:cNvPr>
          <p:cNvSpPr>
            <a:spLocks noGrp="1"/>
          </p:cNvSpPr>
          <p:nvPr>
            <p:ph type="body" idx="1"/>
          </p:nvPr>
        </p:nvSpPr>
        <p:spPr>
          <a:xfrm>
            <a:off x="1070266" y="1387133"/>
            <a:ext cx="10351267" cy="4785334"/>
          </a:xfrm>
        </p:spPr>
        <p:txBody>
          <a:bodyPr>
            <a:noAutofit/>
          </a:bodyPr>
          <a:lstStyle/>
          <a:p>
            <a:pPr marL="609585" lvl="0" indent="-414856" algn="just" defTabSz="914400" eaLnBrk="1" fontAlgn="auto" latinLnBrk="0" hangingPunct="1">
              <a:spcAft>
                <a:spcPts val="600"/>
              </a:spcAft>
              <a:buClr>
                <a:schemeClr val="dk2"/>
              </a:buClr>
              <a:buSzPts val="1300"/>
              <a:buFont typeface="Calibri"/>
              <a:buChar char="●"/>
              <a:tabLst/>
              <a:defRPr/>
            </a:pPr>
            <a:r>
              <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rPr>
              <a:t>Identify the Optimal Renewable Energy Source: Evaluate and select the most suitable renewable energy source by balancing technical, economic, environmental, and social criteria.</a:t>
            </a:r>
          </a:p>
          <a:p>
            <a:pPr marL="609585" lvl="0" indent="-414856" algn="just" defTabSz="914400" eaLnBrk="1" fontAlgn="auto" latinLnBrk="0" hangingPunct="1">
              <a:spcAft>
                <a:spcPts val="600"/>
              </a:spcAft>
              <a:buClr>
                <a:schemeClr val="dk2"/>
              </a:buClr>
              <a:buSzPts val="1300"/>
              <a:buFont typeface="Calibri"/>
              <a:buChar char="●"/>
              <a:tabLst/>
              <a:defRPr/>
            </a:pPr>
            <a:endPar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marL="609585" lvl="0" indent="-414856" algn="just" defTabSz="914400" eaLnBrk="1" fontAlgn="auto" latinLnBrk="0" hangingPunct="1">
              <a:spcAft>
                <a:spcPts val="600"/>
              </a:spcAft>
              <a:buClr>
                <a:schemeClr val="dk2"/>
              </a:buClr>
              <a:buSzPts val="1300"/>
              <a:buFont typeface="Calibri"/>
              <a:buChar char="●"/>
              <a:tabLst/>
              <a:defRPr/>
            </a:pPr>
            <a:r>
              <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rPr>
              <a:t>Provide a Decision-Support Tool: Develop a decision-support framework to aid policymakers and stakeholders in formulating data-driven, sustainable energy strategies.</a:t>
            </a:r>
          </a:p>
          <a:p>
            <a:pPr marL="609585" lvl="0" indent="-414856" algn="just" defTabSz="914400" eaLnBrk="1" fontAlgn="auto" latinLnBrk="0" hangingPunct="1">
              <a:spcAft>
                <a:spcPts val="600"/>
              </a:spcAft>
              <a:buClr>
                <a:schemeClr val="dk2"/>
              </a:buClr>
              <a:buSzPts val="1300"/>
              <a:buFont typeface="Calibri"/>
              <a:buChar char="●"/>
              <a:tabLst/>
              <a:defRPr/>
            </a:pPr>
            <a:endPar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marL="609585" lvl="0" indent="-414856" algn="just" defTabSz="914400" eaLnBrk="1" fontAlgn="auto" latinLnBrk="0" hangingPunct="1">
              <a:spcAft>
                <a:spcPts val="600"/>
              </a:spcAft>
              <a:buClr>
                <a:schemeClr val="dk2"/>
              </a:buClr>
              <a:buSzPts val="1300"/>
              <a:buFont typeface="Calibri"/>
              <a:buChar char="●"/>
              <a:tabLst/>
              <a:defRPr/>
            </a:pPr>
            <a:r>
              <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rPr>
              <a:t>Facilitate Informed Decision-Making: Enable stakeholders to make strategic energy decisions by assessing multiple criteria and future scenarios.</a:t>
            </a:r>
          </a:p>
          <a:p>
            <a:pPr marL="609585" lvl="0" indent="-414856" algn="just" defTabSz="914400" eaLnBrk="1" fontAlgn="auto" latinLnBrk="0" hangingPunct="1">
              <a:spcAft>
                <a:spcPts val="600"/>
              </a:spcAft>
              <a:buClr>
                <a:schemeClr val="dk2"/>
              </a:buClr>
              <a:buSzPts val="1300"/>
              <a:buFont typeface="Calibri"/>
              <a:buChar char="●"/>
              <a:tabLst/>
              <a:defRPr/>
            </a:pPr>
            <a:endPar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marL="609585" lvl="0" indent="-414856" algn="just" defTabSz="914400" eaLnBrk="1" fontAlgn="auto" latinLnBrk="0" hangingPunct="1">
              <a:spcAft>
                <a:spcPts val="600"/>
              </a:spcAft>
              <a:buClr>
                <a:schemeClr val="dk2"/>
              </a:buClr>
              <a:buSzPts val="1300"/>
              <a:buFont typeface="Calibri"/>
              <a:buChar char="●"/>
              <a:tabLst/>
              <a:defRPr/>
            </a:pPr>
            <a:r>
              <a:rPr lang="en-US" sz="2000" kern="1200" dirty="0">
                <a:solidFill>
                  <a:schemeClr val="tx2">
                    <a:lumMod val="10000"/>
                  </a:schemeClr>
                </a:solidFill>
                <a:latin typeface="Times New Roman" panose="02020603050405020304" pitchFamily="18" charset="0"/>
                <a:ea typeface="+mn-ea"/>
                <a:cs typeface="Times New Roman" panose="02020603050405020304" pitchFamily="18" charset="0"/>
              </a:rPr>
              <a:t>Promote Sustainable Energy Transition: Ensure the selection of energy sources that align with long-term sustainability, economic feasibility</a:t>
            </a:r>
          </a:p>
        </p:txBody>
      </p:sp>
    </p:spTree>
    <p:extLst>
      <p:ext uri="{BB962C8B-B14F-4D97-AF65-F5344CB8AC3E}">
        <p14:creationId xmlns:p14="http://schemas.microsoft.com/office/powerpoint/2010/main" val="25886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136E-3706-5E02-4F2D-9616631B55E9}"/>
              </a:ext>
            </a:extLst>
          </p:cNvPr>
          <p:cNvSpPr>
            <a:spLocks noGrp="1"/>
          </p:cNvSpPr>
          <p:nvPr>
            <p:ph type="title"/>
          </p:nvPr>
        </p:nvSpPr>
        <p:spPr>
          <a:xfrm>
            <a:off x="1049866" y="746467"/>
            <a:ext cx="10092267" cy="709800"/>
          </a:xfrm>
        </p:spPr>
        <p:txBody>
          <a:bodyPr/>
          <a:lstStyle/>
          <a:p>
            <a:pPr algn="ctr"/>
            <a:r>
              <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rPr>
              <a:t>  P</a:t>
            </a:r>
            <a:r>
              <a:rPr lang="en-IN" sz="3200" kern="1200" dirty="0" err="1">
                <a:solidFill>
                  <a:schemeClr val="tx2">
                    <a:lumMod val="10000"/>
                  </a:schemeClr>
                </a:solidFill>
                <a:latin typeface="Times New Roman" panose="02020603050405020304" pitchFamily="18" charset="0"/>
                <a:ea typeface="+mn-ea"/>
                <a:cs typeface="Times New Roman" panose="02020603050405020304" pitchFamily="18" charset="0"/>
              </a:rPr>
              <a:t>roblem</a:t>
            </a: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 Statement</a:t>
            </a:r>
            <a:endPar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endParaRPr>
          </a:p>
        </p:txBody>
      </p:sp>
      <p:sp>
        <p:nvSpPr>
          <p:cNvPr id="3" name="Text Placeholder 2">
            <a:extLst>
              <a:ext uri="{FF2B5EF4-FFF2-40B4-BE49-F238E27FC236}">
                <a16:creationId xmlns:a16="http://schemas.microsoft.com/office/drawing/2014/main" id="{9A9A69E2-D047-52D8-4895-87867CFA5B1E}"/>
              </a:ext>
            </a:extLst>
          </p:cNvPr>
          <p:cNvSpPr>
            <a:spLocks noGrp="1"/>
          </p:cNvSpPr>
          <p:nvPr>
            <p:ph type="body" idx="1"/>
          </p:nvPr>
        </p:nvSpPr>
        <p:spPr>
          <a:xfrm>
            <a:off x="1175332" y="1880467"/>
            <a:ext cx="10153067" cy="4054666"/>
          </a:xfrm>
        </p:spPr>
        <p:txBody>
          <a:bodyPr>
            <a:normAutofit/>
          </a:bodyPr>
          <a:lstStyle/>
          <a:p>
            <a:pPr>
              <a:spcBef>
                <a:spcPts val="200"/>
              </a:spcBef>
              <a:spcAft>
                <a:spcPts val="200"/>
              </a:spcAft>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Lack of Comprehensive Evaluation Framework: Focusing on isolated criteria, failing to consider the broader impact on technical.</a:t>
            </a:r>
          </a:p>
          <a:p>
            <a:pPr>
              <a:spcBef>
                <a:spcPts val="200"/>
              </a:spcBef>
              <a:spcAft>
                <a:spcPts val="200"/>
              </a:spcAft>
            </a:pPr>
            <a:endPar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a:spcBef>
                <a:spcPts val="200"/>
              </a:spcBef>
              <a:spcAft>
                <a:spcPts val="200"/>
              </a:spcAft>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Absence of Effective Decision-Support Tools: Integrated, data-driven tools that combine multiple criteria to help formulate balanced and sustainable energy strategies.</a:t>
            </a:r>
          </a:p>
          <a:p>
            <a:pPr>
              <a:spcBef>
                <a:spcPts val="200"/>
              </a:spcBef>
              <a:spcAft>
                <a:spcPts val="200"/>
              </a:spcAft>
            </a:pPr>
            <a:endPar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endParaRPr>
          </a:p>
          <a:p>
            <a:pPr>
              <a:spcBef>
                <a:spcPts val="200"/>
              </a:spcBef>
              <a:spcAft>
                <a:spcPts val="200"/>
              </a:spcAft>
            </a:pPr>
            <a:r>
              <a:rPr lang="en-US" sz="2200" kern="1200" dirty="0">
                <a:solidFill>
                  <a:schemeClr val="tx2">
                    <a:lumMod val="10000"/>
                  </a:schemeClr>
                </a:solidFill>
                <a:latin typeface="Times New Roman" panose="02020603050405020304" pitchFamily="18" charset="0"/>
                <a:ea typeface="+mn-ea"/>
                <a:cs typeface="Times New Roman" panose="02020603050405020304" pitchFamily="18" charset="0"/>
              </a:rPr>
              <a:t>Uncertainty in Energy Transition Planning: The complexity of energy transition, with technological and market uncertainties, demands a structured approach.</a:t>
            </a:r>
          </a:p>
          <a:p>
            <a:endParaRPr lang="en-US" dirty="0"/>
          </a:p>
        </p:txBody>
      </p:sp>
    </p:spTree>
    <p:extLst>
      <p:ext uri="{BB962C8B-B14F-4D97-AF65-F5344CB8AC3E}">
        <p14:creationId xmlns:p14="http://schemas.microsoft.com/office/powerpoint/2010/main" val="272069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5BCAF-332E-B650-EE40-2AF2BFC81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1DAB6-89EF-7534-2B97-B8EC56A7E350}"/>
              </a:ext>
            </a:extLst>
          </p:cNvPr>
          <p:cNvSpPr>
            <a:spLocks noGrp="1"/>
          </p:cNvSpPr>
          <p:nvPr>
            <p:ph type="title"/>
          </p:nvPr>
        </p:nvSpPr>
        <p:spPr>
          <a:xfrm>
            <a:off x="897467" y="1100667"/>
            <a:ext cx="10481733" cy="491066"/>
          </a:xfrm>
        </p:spPr>
        <p:txBody>
          <a:bodyPr>
            <a:noAutofit/>
          </a:bodyPr>
          <a:lstStyle/>
          <a:p>
            <a:pPr marL="194729">
              <a:lnSpc>
                <a:spcPct val="95000"/>
              </a:lnSpc>
              <a:spcBef>
                <a:spcPts val="200"/>
              </a:spcBef>
              <a:buClr>
                <a:schemeClr val="dk2"/>
              </a:buClr>
              <a:buSzPts val="1300"/>
            </a:pPr>
            <a:r>
              <a:rPr lang="en-US" sz="2100" dirty="0">
                <a:solidFill>
                  <a:srgbClr val="000000"/>
                </a:solidFill>
                <a:latin typeface="Times New Roman" panose="02020603050405020304" pitchFamily="18" charset="0"/>
                <a:ea typeface="Calibri"/>
                <a:cs typeface="Times New Roman" panose="02020603050405020304" pitchFamily="18" charset="0"/>
                <a:sym typeface="Calibri"/>
              </a:rPr>
              <a:t>Data driven MCDM models for reliability-economic-environmental analysis of energy storage based autonomous micro-grid</a:t>
            </a:r>
          </a:p>
        </p:txBody>
      </p:sp>
      <p:sp>
        <p:nvSpPr>
          <p:cNvPr id="3" name="Text Placeholder 2">
            <a:extLst>
              <a:ext uri="{FF2B5EF4-FFF2-40B4-BE49-F238E27FC236}">
                <a16:creationId xmlns:a16="http://schemas.microsoft.com/office/drawing/2014/main" id="{179DEE75-25C4-2350-2311-9F5D7235F99F}"/>
              </a:ext>
            </a:extLst>
          </p:cNvPr>
          <p:cNvSpPr>
            <a:spLocks noGrp="1"/>
          </p:cNvSpPr>
          <p:nvPr>
            <p:ph type="body" idx="1"/>
          </p:nvPr>
        </p:nvSpPr>
        <p:spPr>
          <a:xfrm>
            <a:off x="897467" y="2082800"/>
            <a:ext cx="10642600" cy="4275668"/>
          </a:xfrm>
        </p:spPr>
        <p:txBody>
          <a:bodyPr>
            <a:normAutofit fontScale="32500" lnSpcReduction="20000"/>
          </a:bodyPr>
          <a:lstStyle/>
          <a:p>
            <a:pPr marL="194729" indent="0">
              <a:spcBef>
                <a:spcPts val="200"/>
              </a:spcBef>
              <a:spcAft>
                <a:spcPts val="200"/>
              </a:spcAft>
              <a:buNone/>
            </a:pPr>
            <a:r>
              <a:rPr lang="en-US" sz="4900" b="1" dirty="0">
                <a:solidFill>
                  <a:srgbClr val="000000"/>
                </a:solidFill>
                <a:latin typeface="Times New Roman" panose="02020603050405020304" pitchFamily="18" charset="0"/>
                <a:cs typeface="Times New Roman" panose="02020603050405020304" pitchFamily="18" charset="0"/>
              </a:rPr>
              <a:t>Objective: </a:t>
            </a:r>
          </a:p>
          <a:p>
            <a:pPr marL="194729" indent="0">
              <a:lnSpc>
                <a:spcPct val="95000"/>
              </a:lnSpc>
              <a:spcBef>
                <a:spcPts val="200"/>
              </a:spcBef>
              <a:spcAft>
                <a:spcPts val="200"/>
              </a:spcAft>
              <a:buNone/>
            </a:pPr>
            <a:r>
              <a:rPr lang="en-US" sz="4900" dirty="0">
                <a:solidFill>
                  <a:srgbClr val="000000"/>
                </a:solidFill>
                <a:latin typeface="Times New Roman" panose="02020603050405020304" pitchFamily="18" charset="0"/>
                <a:cs typeface="Times New Roman" panose="02020603050405020304" pitchFamily="18" charset="0"/>
              </a:rPr>
              <a:t>To identify </a:t>
            </a:r>
            <a:r>
              <a:rPr lang="en-US" sz="4900" dirty="0">
                <a:solidFill>
                  <a:srgbClr val="000000"/>
                </a:solidFill>
                <a:latin typeface="Times New Roman" panose="02020603050405020304" pitchFamily="18" charset="0"/>
                <a:cs typeface="Times New Roman" panose="02020603050405020304" pitchFamily="18" charset="0"/>
                <a:sym typeface="Nunito"/>
              </a:rPr>
              <a:t>the</a:t>
            </a:r>
            <a:r>
              <a:rPr lang="en-US" sz="4900" dirty="0">
                <a:solidFill>
                  <a:srgbClr val="000000"/>
                </a:solidFill>
                <a:latin typeface="Times New Roman" panose="02020603050405020304" pitchFamily="18" charset="0"/>
                <a:cs typeface="Times New Roman" panose="02020603050405020304" pitchFamily="18" charset="0"/>
              </a:rPr>
              <a:t> optimal backup configuration for renewable energy sources (RES) in autonomous micro-grids, based on a comprehensive analysis of economic, reliability, and environmental criteria.</a:t>
            </a:r>
          </a:p>
          <a:p>
            <a:pPr marL="194729" indent="0">
              <a:lnSpc>
                <a:spcPct val="95000"/>
              </a:lnSpc>
              <a:spcBef>
                <a:spcPts val="200"/>
              </a:spcBef>
              <a:spcAft>
                <a:spcPts val="200"/>
              </a:spcAft>
              <a:buNone/>
            </a:pPr>
            <a:endParaRPr lang="en-US" sz="4900" dirty="0">
              <a:solidFill>
                <a:srgbClr val="000000"/>
              </a:solidFill>
              <a:latin typeface="Times New Roman" panose="02020603050405020304" pitchFamily="18" charset="0"/>
              <a:cs typeface="Times New Roman" panose="02020603050405020304" pitchFamily="18" charset="0"/>
            </a:endParaRPr>
          </a:p>
          <a:p>
            <a:pPr marL="194729" indent="0">
              <a:spcBef>
                <a:spcPts val="200"/>
              </a:spcBef>
              <a:spcAft>
                <a:spcPts val="200"/>
              </a:spcAft>
              <a:buNone/>
            </a:pPr>
            <a:r>
              <a:rPr lang="en-US" sz="4900" b="1" dirty="0">
                <a:solidFill>
                  <a:srgbClr val="000000"/>
                </a:solidFill>
                <a:latin typeface="Times New Roman" panose="02020603050405020304" pitchFamily="18" charset="0"/>
                <a:cs typeface="Times New Roman" panose="02020603050405020304" pitchFamily="18" charset="0"/>
              </a:rPr>
              <a:t>Idea:</a:t>
            </a:r>
          </a:p>
          <a:p>
            <a:pPr marL="194729" indent="0">
              <a:lnSpc>
                <a:spcPct val="95000"/>
              </a:lnSpc>
              <a:spcBef>
                <a:spcPts val="200"/>
              </a:spcBef>
              <a:spcAft>
                <a:spcPts val="200"/>
              </a:spcAft>
              <a:buNone/>
            </a:pPr>
            <a:r>
              <a:rPr lang="en-US" sz="4900" dirty="0">
                <a:solidFill>
                  <a:srgbClr val="000000"/>
                </a:solidFill>
                <a:latin typeface="Times New Roman" panose="02020603050405020304" pitchFamily="18" charset="0"/>
                <a:cs typeface="Times New Roman" panose="02020603050405020304" pitchFamily="18" charset="0"/>
              </a:rPr>
              <a:t>Identify components, parameters, modeling methods, and site-specific characteristics for evaluation through literature review and parameter assessment.</a:t>
            </a:r>
          </a:p>
          <a:p>
            <a:pPr marL="194729" indent="0">
              <a:lnSpc>
                <a:spcPct val="95000"/>
              </a:lnSpc>
              <a:spcBef>
                <a:spcPts val="200"/>
              </a:spcBef>
              <a:spcAft>
                <a:spcPts val="200"/>
              </a:spcAft>
              <a:buNone/>
            </a:pPr>
            <a:r>
              <a:rPr lang="en-US" sz="4900" dirty="0">
                <a:solidFill>
                  <a:srgbClr val="000000"/>
                </a:solidFill>
                <a:latin typeface="Times New Roman" panose="02020603050405020304" pitchFamily="18" charset="0"/>
                <a:cs typeface="Times New Roman" panose="02020603050405020304" pitchFamily="18" charset="0"/>
              </a:rPr>
              <a:t>MCDM techniques to rank configurations based on aggregated criteria.</a:t>
            </a:r>
          </a:p>
          <a:p>
            <a:pPr marL="194729" indent="0">
              <a:lnSpc>
                <a:spcPct val="95000"/>
              </a:lnSpc>
              <a:spcBef>
                <a:spcPts val="200"/>
              </a:spcBef>
              <a:spcAft>
                <a:spcPts val="200"/>
              </a:spcAft>
              <a:buNone/>
            </a:pPr>
            <a:endParaRPr lang="en-US" sz="4900" b="1" dirty="0">
              <a:solidFill>
                <a:srgbClr val="000000"/>
              </a:solidFill>
              <a:latin typeface="Times New Roman" panose="02020603050405020304" pitchFamily="18" charset="0"/>
              <a:cs typeface="Times New Roman" panose="02020603050405020304" pitchFamily="18" charset="0"/>
            </a:endParaRPr>
          </a:p>
          <a:p>
            <a:pPr marL="194729" indent="0">
              <a:spcBef>
                <a:spcPts val="200"/>
              </a:spcBef>
              <a:spcAft>
                <a:spcPts val="200"/>
              </a:spcAft>
              <a:buNone/>
            </a:pPr>
            <a:r>
              <a:rPr lang="en-US" sz="4900" b="1" dirty="0">
                <a:solidFill>
                  <a:srgbClr val="000000"/>
                </a:solidFill>
                <a:latin typeface="Times New Roman" panose="02020603050405020304" pitchFamily="18" charset="0"/>
                <a:cs typeface="Times New Roman" panose="02020603050405020304" pitchFamily="18" charset="0"/>
              </a:rPr>
              <a:t>Technique:</a:t>
            </a:r>
          </a:p>
          <a:p>
            <a:pPr marL="194729" indent="0">
              <a:lnSpc>
                <a:spcPct val="95000"/>
              </a:lnSpc>
              <a:spcBef>
                <a:spcPts val="200"/>
              </a:spcBef>
              <a:spcAft>
                <a:spcPts val="200"/>
              </a:spcAft>
              <a:buNone/>
            </a:pPr>
            <a:r>
              <a:rPr lang="en-US" sz="4900" dirty="0">
                <a:solidFill>
                  <a:srgbClr val="000000"/>
                </a:solidFill>
                <a:latin typeface="Times New Roman" panose="02020603050405020304" pitchFamily="18" charset="0"/>
                <a:cs typeface="Times New Roman" panose="02020603050405020304" pitchFamily="18" charset="0"/>
              </a:rPr>
              <a:t>Parameter Weight Assessment: AHP, BWM, and Ranking methods are used to assign weights.</a:t>
            </a:r>
          </a:p>
          <a:p>
            <a:pPr marL="194729" indent="0">
              <a:lnSpc>
                <a:spcPct val="95000"/>
              </a:lnSpc>
              <a:spcBef>
                <a:spcPts val="200"/>
              </a:spcBef>
              <a:spcAft>
                <a:spcPts val="200"/>
              </a:spcAft>
              <a:buNone/>
            </a:pPr>
            <a:r>
              <a:rPr lang="en-US" sz="4900" dirty="0">
                <a:solidFill>
                  <a:srgbClr val="000000"/>
                </a:solidFill>
                <a:latin typeface="Times New Roman" panose="02020603050405020304" pitchFamily="18" charset="0"/>
                <a:cs typeface="Times New Roman" panose="02020603050405020304" pitchFamily="18" charset="0"/>
              </a:rPr>
              <a:t>Alternative Ranking: PROMETHEE II, EDAS and TOPSIS are applied to rank alternatives.</a:t>
            </a:r>
          </a:p>
          <a:p>
            <a:pPr marL="194729" indent="0">
              <a:lnSpc>
                <a:spcPct val="95000"/>
              </a:lnSpc>
              <a:spcBef>
                <a:spcPts val="200"/>
              </a:spcBef>
              <a:spcAft>
                <a:spcPts val="200"/>
              </a:spcAft>
              <a:buNone/>
            </a:pPr>
            <a:endParaRPr lang="en-US" sz="4900" b="1" dirty="0">
              <a:solidFill>
                <a:srgbClr val="000000"/>
              </a:solidFill>
              <a:latin typeface="Times New Roman" panose="02020603050405020304" pitchFamily="18" charset="0"/>
              <a:cs typeface="Times New Roman" panose="02020603050405020304" pitchFamily="18" charset="0"/>
            </a:endParaRPr>
          </a:p>
          <a:p>
            <a:pPr marL="194729" indent="0">
              <a:spcBef>
                <a:spcPts val="200"/>
              </a:spcBef>
              <a:spcAft>
                <a:spcPts val="200"/>
              </a:spcAft>
              <a:buNone/>
            </a:pPr>
            <a:r>
              <a:rPr lang="en-US" sz="4900" b="1" dirty="0">
                <a:solidFill>
                  <a:srgbClr val="000000"/>
                </a:solidFill>
                <a:latin typeface="Times New Roman" panose="02020603050405020304" pitchFamily="18" charset="0"/>
                <a:cs typeface="Times New Roman" panose="02020603050405020304" pitchFamily="18" charset="0"/>
              </a:rPr>
              <a:t>Result:</a:t>
            </a:r>
          </a:p>
          <a:p>
            <a:pPr marL="194729" indent="0">
              <a:lnSpc>
                <a:spcPct val="95000"/>
              </a:lnSpc>
              <a:spcBef>
                <a:spcPts val="200"/>
              </a:spcBef>
              <a:spcAft>
                <a:spcPts val="200"/>
              </a:spcAft>
              <a:buNone/>
            </a:pPr>
            <a:r>
              <a:rPr lang="en-US" sz="4900" dirty="0">
                <a:solidFill>
                  <a:srgbClr val="000000"/>
                </a:solidFill>
                <a:latin typeface="Times New Roman" panose="02020603050405020304" pitchFamily="18" charset="0"/>
                <a:cs typeface="Times New Roman" panose="02020603050405020304" pitchFamily="18" charset="0"/>
              </a:rPr>
              <a:t>This study emphasize the importance of integrating sustainable technologies and a comprehensive evaluation framework in autonomous microgrid planning.</a:t>
            </a:r>
          </a:p>
          <a:p>
            <a:endParaRPr lang="en-US" dirty="0"/>
          </a:p>
          <a:p>
            <a:endParaRPr lang="en-US" dirty="0"/>
          </a:p>
        </p:txBody>
      </p:sp>
      <p:sp>
        <p:nvSpPr>
          <p:cNvPr id="4" name="Subtitle 2">
            <a:extLst>
              <a:ext uri="{FF2B5EF4-FFF2-40B4-BE49-F238E27FC236}">
                <a16:creationId xmlns:a16="http://schemas.microsoft.com/office/drawing/2014/main" id="{1F1ECB95-4555-56D8-C9CB-72E9EA2AE695}"/>
              </a:ext>
            </a:extLst>
          </p:cNvPr>
          <p:cNvSpPr txBox="1">
            <a:spLocks/>
          </p:cNvSpPr>
          <p:nvPr/>
        </p:nvSpPr>
        <p:spPr>
          <a:xfrm>
            <a:off x="8415866" y="1591733"/>
            <a:ext cx="3213245" cy="38394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1219170" marR="0" lvl="1"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828754" marR="0" lvl="2"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2438339" marR="0" lvl="3"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3047924" marR="0" lvl="4"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3657509" marR="0" lvl="5"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4267093" marR="0" lvl="6"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4876678" marR="0" lvl="7"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5486263" marR="0" lvl="8" indent="-397923"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94729" indent="0" algn="r">
              <a:buNone/>
            </a:pPr>
            <a:r>
              <a:rPr lang="en-US" sz="1100" kern="0" dirty="0">
                <a:solidFill>
                  <a:schemeClr val="tx2">
                    <a:lumMod val="10000"/>
                  </a:schemeClr>
                </a:solidFill>
                <a:latin typeface="Times New Roman" panose="02020603050405020304" pitchFamily="18" charset="0"/>
                <a:cs typeface="Times New Roman" panose="02020603050405020304" pitchFamily="18" charset="0"/>
              </a:rPr>
              <a:t>Nishant Thakkar, Priyanka Paliwal (2024)</a:t>
            </a:r>
          </a:p>
        </p:txBody>
      </p:sp>
      <p:sp>
        <p:nvSpPr>
          <p:cNvPr id="5" name="Title 1">
            <a:extLst>
              <a:ext uri="{FF2B5EF4-FFF2-40B4-BE49-F238E27FC236}">
                <a16:creationId xmlns:a16="http://schemas.microsoft.com/office/drawing/2014/main" id="{6346686B-26A7-19C8-4725-EFA950F9D40E}"/>
              </a:ext>
            </a:extLst>
          </p:cNvPr>
          <p:cNvSpPr txBox="1">
            <a:spLocks/>
          </p:cNvSpPr>
          <p:nvPr/>
        </p:nvSpPr>
        <p:spPr>
          <a:xfrm>
            <a:off x="1075266" y="499533"/>
            <a:ext cx="10041467" cy="616666"/>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9pPr>
          </a:lstStyle>
          <a:p>
            <a:pPr algn="ct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Literature Review 1</a:t>
            </a:r>
            <a:endPar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08363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C286A-F034-6FC0-F211-ED2E76721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FB6716-FED8-7E20-C1B5-6B503C73E22A}"/>
              </a:ext>
            </a:extLst>
          </p:cNvPr>
          <p:cNvSpPr>
            <a:spLocks noGrp="1"/>
          </p:cNvSpPr>
          <p:nvPr>
            <p:ph type="title"/>
          </p:nvPr>
        </p:nvSpPr>
        <p:spPr>
          <a:xfrm>
            <a:off x="953265" y="1237533"/>
            <a:ext cx="10180701" cy="819866"/>
          </a:xfrm>
        </p:spPr>
        <p:txBody>
          <a:bodyPr>
            <a:noAutofit/>
          </a:bodyPr>
          <a:lstStyle/>
          <a:p>
            <a:r>
              <a:rPr lang="en-US" sz="2100" dirty="0">
                <a:solidFill>
                  <a:schemeClr val="tx2">
                    <a:lumMod val="10000"/>
                  </a:schemeClr>
                </a:solidFill>
                <a:latin typeface="Times New Roman" panose="02020603050405020304" pitchFamily="18" charset="0"/>
                <a:cs typeface="Times New Roman" panose="02020603050405020304" pitchFamily="18" charset="0"/>
              </a:rPr>
              <a:t>Prioritization of Benchmarking Framework for Social Media Content Based on Integration of AHP and Group TOPSIS: A Case Study of Instagram Travel</a:t>
            </a:r>
          </a:p>
        </p:txBody>
      </p:sp>
      <p:sp>
        <p:nvSpPr>
          <p:cNvPr id="3" name="Text Placeholder 2">
            <a:extLst>
              <a:ext uri="{FF2B5EF4-FFF2-40B4-BE49-F238E27FC236}">
                <a16:creationId xmlns:a16="http://schemas.microsoft.com/office/drawing/2014/main" id="{FC74E7BF-AF3F-AC5C-89B6-AA3D985B4FDC}"/>
              </a:ext>
            </a:extLst>
          </p:cNvPr>
          <p:cNvSpPr>
            <a:spLocks noGrp="1"/>
          </p:cNvSpPr>
          <p:nvPr>
            <p:ph type="body" idx="1"/>
          </p:nvPr>
        </p:nvSpPr>
        <p:spPr>
          <a:xfrm>
            <a:off x="711201" y="2311400"/>
            <a:ext cx="10905066" cy="4047067"/>
          </a:xfrm>
        </p:spPr>
        <p:txBody>
          <a:bodyPr>
            <a:normAutofit/>
          </a:bodyPr>
          <a:lstStyle/>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Objective: </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It combines TOPSIS and AHP to present an innovative model for social media content prioritization.</a:t>
            </a:r>
          </a:p>
          <a:p>
            <a:pPr marL="194729" lvl="0" indent="0">
              <a:lnSpc>
                <a:spcPct val="80000"/>
              </a:lnSpc>
              <a:spcBef>
                <a:spcPts val="200"/>
              </a:spcBef>
              <a:spcAft>
                <a:spcPts val="200"/>
              </a:spcAft>
              <a:buNone/>
            </a:pPr>
            <a:endParaRPr lang="en-US" sz="1700" dirty="0">
              <a:solidFill>
                <a:srgbClr val="000000"/>
              </a:solidFill>
              <a:latin typeface="Times New Roman" panose="02020603050405020304" pitchFamily="18" charset="0"/>
              <a:cs typeface="Times New Roman" panose="02020603050405020304" pitchFamily="18" charset="0"/>
            </a:endParaRPr>
          </a:p>
          <a:p>
            <a:pPr marL="194729"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Idea :</a:t>
            </a:r>
          </a:p>
          <a:p>
            <a:pPr marL="194729"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To grade precisely for social media content using multi-criteria decision making (MCDM).</a:t>
            </a:r>
          </a:p>
          <a:p>
            <a:pPr marL="194729" indent="0">
              <a:lnSpc>
                <a:spcPct val="80000"/>
              </a:lnSpc>
              <a:spcBef>
                <a:spcPts val="200"/>
              </a:spcBef>
              <a:spcAft>
                <a:spcPts val="200"/>
              </a:spcAft>
              <a:buNone/>
            </a:pPr>
            <a:endParaRPr lang="en-US" sz="1700" dirty="0">
              <a:solidFill>
                <a:srgbClr val="000000"/>
              </a:solidFill>
              <a:latin typeface="Times New Roman" panose="02020603050405020304" pitchFamily="18" charset="0"/>
              <a:cs typeface="Times New Roman" panose="02020603050405020304" pitchFamily="18" charset="0"/>
            </a:endParaRPr>
          </a:p>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Techniques: </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The three hashtags were selected due to their association with the name of the place. Using hashtags, the study examined 75 Instagram profiles. To determine the weights of the criteria for followers, viewers, and posts Eight experts are interviewed. The experts have a range of backgrounds, including social media experience and professional education.</a:t>
            </a:r>
          </a:p>
          <a:p>
            <a:pPr marL="194729" lvl="0" indent="0">
              <a:lnSpc>
                <a:spcPct val="80000"/>
              </a:lnSpc>
              <a:spcBef>
                <a:spcPts val="200"/>
              </a:spcBef>
              <a:spcAft>
                <a:spcPts val="200"/>
              </a:spcAft>
              <a:buNone/>
            </a:pPr>
            <a:endParaRPr lang="en-US" sz="1700" dirty="0">
              <a:solidFill>
                <a:srgbClr val="000000"/>
              </a:solidFill>
              <a:latin typeface="Times New Roman" panose="02020603050405020304" pitchFamily="18" charset="0"/>
              <a:cs typeface="Times New Roman" panose="02020603050405020304" pitchFamily="18" charset="0"/>
            </a:endParaRPr>
          </a:p>
          <a:p>
            <a:pPr marL="194729" lvl="0" indent="0">
              <a:lnSpc>
                <a:spcPct val="80000"/>
              </a:lnSpc>
              <a:spcBef>
                <a:spcPts val="200"/>
              </a:spcBef>
              <a:spcAft>
                <a:spcPts val="200"/>
              </a:spcAft>
              <a:buNone/>
            </a:pPr>
            <a:r>
              <a:rPr lang="en-US" sz="1700" b="1" dirty="0">
                <a:solidFill>
                  <a:srgbClr val="000000"/>
                </a:solidFill>
                <a:latin typeface="Times New Roman" panose="02020603050405020304" pitchFamily="18" charset="0"/>
                <a:cs typeface="Times New Roman" panose="02020603050405020304" pitchFamily="18" charset="0"/>
              </a:rPr>
              <a:t>Result :</a:t>
            </a:r>
          </a:p>
          <a:p>
            <a:pPr marL="194729" lvl="0" indent="0">
              <a:lnSpc>
                <a:spcPct val="80000"/>
              </a:lnSpc>
              <a:spcBef>
                <a:spcPts val="200"/>
              </a:spcBef>
              <a:spcAft>
                <a:spcPts val="200"/>
              </a:spcAft>
              <a:buNone/>
            </a:pPr>
            <a:r>
              <a:rPr lang="en-US" sz="1700" dirty="0">
                <a:solidFill>
                  <a:srgbClr val="000000"/>
                </a:solidFill>
                <a:latin typeface="Times New Roman" panose="02020603050405020304" pitchFamily="18" charset="0"/>
                <a:cs typeface="Times New Roman" panose="02020603050405020304" pitchFamily="18" charset="0"/>
              </a:rPr>
              <a:t>Each of these metrics' followers, views, and posts contributes to Instagram's popularity, and based on the ranking the top three accounts have the most material.</a:t>
            </a:r>
          </a:p>
          <a:p>
            <a:endParaRPr lang="en-US" sz="1700" dirty="0">
              <a:solidFill>
                <a:srgbClr val="000000"/>
              </a:solidFill>
              <a:latin typeface="Times New Roman" panose="02020603050405020304" pitchFamily="18" charset="0"/>
              <a:cs typeface="Times New Roman" panose="02020603050405020304" pitchFamily="18" charset="0"/>
              <a:sym typeface="Nunito"/>
            </a:endParaRPr>
          </a:p>
        </p:txBody>
      </p:sp>
      <p:sp>
        <p:nvSpPr>
          <p:cNvPr id="4" name="Title 1">
            <a:extLst>
              <a:ext uri="{FF2B5EF4-FFF2-40B4-BE49-F238E27FC236}">
                <a16:creationId xmlns:a16="http://schemas.microsoft.com/office/drawing/2014/main" id="{45F4A370-23CB-DC40-3806-A80A3D21BEAD}"/>
              </a:ext>
            </a:extLst>
          </p:cNvPr>
          <p:cNvSpPr txBox="1">
            <a:spLocks/>
          </p:cNvSpPr>
          <p:nvPr/>
        </p:nvSpPr>
        <p:spPr>
          <a:xfrm>
            <a:off x="1075266" y="499533"/>
            <a:ext cx="10041467" cy="616666"/>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4000" b="0" i="0" u="none" strike="noStrike" cap="none">
                <a:solidFill>
                  <a:schemeClr val="lt1"/>
                </a:solidFill>
                <a:latin typeface="Nunito"/>
                <a:ea typeface="Nunito"/>
                <a:cs typeface="Nunito"/>
                <a:sym typeface="Nunito"/>
              </a:defRPr>
            </a:lvl9pPr>
          </a:lstStyle>
          <a:p>
            <a:pPr algn="ct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Literature Review 2</a:t>
            </a:r>
            <a:endPar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6792905-A22C-BDFF-6616-53C60FB58067}"/>
              </a:ext>
            </a:extLst>
          </p:cNvPr>
          <p:cNvSpPr txBox="1"/>
          <p:nvPr/>
        </p:nvSpPr>
        <p:spPr>
          <a:xfrm>
            <a:off x="7890934" y="1949677"/>
            <a:ext cx="4013200" cy="215444"/>
          </a:xfrm>
          <a:prstGeom prst="rect">
            <a:avLst/>
          </a:prstGeom>
          <a:noFill/>
        </p:spPr>
        <p:txBody>
          <a:bodyPr wrap="square">
            <a:spAutoFit/>
          </a:bodyPr>
          <a:lstStyle/>
          <a:p>
            <a:r>
              <a:rPr lang="en-US" sz="800" dirty="0">
                <a:solidFill>
                  <a:schemeClr val="tx2">
                    <a:lumMod val="10000"/>
                  </a:schemeClr>
                </a:solidFill>
                <a:latin typeface="Times New Roman" panose="02020603050405020304" pitchFamily="18" charset="0"/>
                <a:cs typeface="Times New Roman" panose="02020603050405020304" pitchFamily="18" charset="0"/>
              </a:rPr>
              <a:t>Nurul </a:t>
            </a:r>
            <a:r>
              <a:rPr lang="en-US" sz="800" dirty="0" err="1">
                <a:solidFill>
                  <a:schemeClr val="tx2">
                    <a:lumMod val="10000"/>
                  </a:schemeClr>
                </a:solidFill>
                <a:latin typeface="Times New Roman" panose="02020603050405020304" pitchFamily="18" charset="0"/>
                <a:cs typeface="Times New Roman" panose="02020603050405020304" pitchFamily="18" charset="0"/>
              </a:rPr>
              <a:t>Akhmal</a:t>
            </a:r>
            <a:r>
              <a:rPr lang="en-US" sz="800" dirty="0">
                <a:solidFill>
                  <a:schemeClr val="tx2">
                    <a:lumMod val="10000"/>
                  </a:schemeClr>
                </a:solidFill>
                <a:latin typeface="Times New Roman" panose="02020603050405020304" pitchFamily="18" charset="0"/>
                <a:cs typeface="Times New Roman" panose="02020603050405020304" pitchFamily="18" charset="0"/>
              </a:rPr>
              <a:t> Mohd </a:t>
            </a:r>
            <a:r>
              <a:rPr lang="en-US" sz="800" dirty="0" err="1">
                <a:solidFill>
                  <a:schemeClr val="tx2">
                    <a:lumMod val="10000"/>
                  </a:schemeClr>
                </a:solidFill>
                <a:latin typeface="Times New Roman" panose="02020603050405020304" pitchFamily="18" charset="0"/>
                <a:cs typeface="Times New Roman" panose="02020603050405020304" pitchFamily="18" charset="0"/>
              </a:rPr>
              <a:t>Zulkefli,Mukesh</a:t>
            </a:r>
            <a:r>
              <a:rPr lang="en-US" sz="800" dirty="0">
                <a:solidFill>
                  <a:schemeClr val="tx2">
                    <a:lumMod val="10000"/>
                  </a:schemeClr>
                </a:solidFill>
                <a:latin typeface="Times New Roman" panose="02020603050405020304" pitchFamily="18" charset="0"/>
                <a:cs typeface="Times New Roman" panose="02020603050405020304" pitchFamily="18" charset="0"/>
              </a:rPr>
              <a:t> </a:t>
            </a:r>
            <a:r>
              <a:rPr lang="en-US" sz="800" dirty="0" err="1">
                <a:solidFill>
                  <a:schemeClr val="tx2">
                    <a:lumMod val="10000"/>
                  </a:schemeClr>
                </a:solidFill>
                <a:latin typeface="Times New Roman" panose="02020603050405020304" pitchFamily="18" charset="0"/>
                <a:cs typeface="Times New Roman" panose="02020603050405020304" pitchFamily="18" charset="0"/>
              </a:rPr>
              <a:t>Madanan,Muhamad</a:t>
            </a:r>
            <a:r>
              <a:rPr lang="en-US" sz="800" dirty="0">
                <a:solidFill>
                  <a:schemeClr val="tx2">
                    <a:lumMod val="10000"/>
                  </a:schemeClr>
                </a:solidFill>
                <a:latin typeface="Times New Roman" panose="02020603050405020304" pitchFamily="18" charset="0"/>
                <a:cs typeface="Times New Roman" panose="02020603050405020304" pitchFamily="18" charset="0"/>
              </a:rPr>
              <a:t> </a:t>
            </a:r>
            <a:r>
              <a:rPr lang="en-US" sz="800" dirty="0" err="1">
                <a:solidFill>
                  <a:schemeClr val="tx2">
                    <a:lumMod val="10000"/>
                  </a:schemeClr>
                </a:solidFill>
                <a:latin typeface="Times New Roman" panose="02020603050405020304" pitchFamily="18" charset="0"/>
                <a:cs typeface="Times New Roman" panose="02020603050405020304" pitchFamily="18" charset="0"/>
              </a:rPr>
              <a:t>Hariz</a:t>
            </a:r>
            <a:r>
              <a:rPr lang="en-US" sz="800" dirty="0">
                <a:solidFill>
                  <a:schemeClr val="tx2">
                    <a:lumMod val="10000"/>
                  </a:schemeClr>
                </a:solidFill>
                <a:latin typeface="Times New Roman" panose="02020603050405020304" pitchFamily="18" charset="0"/>
                <a:cs typeface="Times New Roman" panose="02020603050405020304" pitchFamily="18" charset="0"/>
              </a:rPr>
              <a:t> Muhamad Adnan (2022)</a:t>
            </a:r>
          </a:p>
        </p:txBody>
      </p:sp>
    </p:spTree>
    <p:extLst>
      <p:ext uri="{BB962C8B-B14F-4D97-AF65-F5344CB8AC3E}">
        <p14:creationId xmlns:p14="http://schemas.microsoft.com/office/powerpoint/2010/main" val="81931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F412-CCD7-74FD-4D48-D1112962694D}"/>
              </a:ext>
            </a:extLst>
          </p:cNvPr>
          <p:cNvSpPr>
            <a:spLocks noGrp="1"/>
          </p:cNvSpPr>
          <p:nvPr>
            <p:ph type="title"/>
          </p:nvPr>
        </p:nvSpPr>
        <p:spPr>
          <a:xfrm>
            <a:off x="1075266" y="710933"/>
            <a:ext cx="10041467" cy="616666"/>
          </a:xfrm>
        </p:spPr>
        <p:txBody>
          <a:bodyPr>
            <a:normAutofit fontScale="90000"/>
          </a:bodyPr>
          <a:lstStyle/>
          <a:p>
            <a:pPr algn="ctr"/>
            <a:r>
              <a:rPr lang="en-IN" sz="3200" kern="1200" dirty="0">
                <a:solidFill>
                  <a:schemeClr val="tx2">
                    <a:lumMod val="10000"/>
                  </a:schemeClr>
                </a:solidFill>
                <a:latin typeface="Times New Roman" panose="02020603050405020304" pitchFamily="18" charset="0"/>
                <a:ea typeface="+mn-ea"/>
                <a:cs typeface="Times New Roman" panose="02020603050405020304" pitchFamily="18" charset="0"/>
              </a:rPr>
              <a:t>Literature Review 3</a:t>
            </a:r>
            <a:endParaRPr lang="en-US" sz="3200" kern="1200" dirty="0">
              <a:solidFill>
                <a:schemeClr val="tx2">
                  <a:lumMod val="10000"/>
                </a:schemeClr>
              </a:solidFill>
              <a:latin typeface="Times New Roman" panose="02020603050405020304" pitchFamily="18" charset="0"/>
              <a:ea typeface="+mn-ea"/>
              <a:cs typeface="Times New Roman" panose="02020603050405020304" pitchFamily="18" charset="0"/>
            </a:endParaRPr>
          </a:p>
        </p:txBody>
      </p:sp>
      <p:sp>
        <p:nvSpPr>
          <p:cNvPr id="3" name="Text Placeholder 2">
            <a:extLst>
              <a:ext uri="{FF2B5EF4-FFF2-40B4-BE49-F238E27FC236}">
                <a16:creationId xmlns:a16="http://schemas.microsoft.com/office/drawing/2014/main" id="{178A8879-5DEA-D8DB-69BB-BF9AE6C79640}"/>
              </a:ext>
            </a:extLst>
          </p:cNvPr>
          <p:cNvSpPr>
            <a:spLocks noGrp="1"/>
          </p:cNvSpPr>
          <p:nvPr>
            <p:ph type="body" idx="1"/>
          </p:nvPr>
        </p:nvSpPr>
        <p:spPr>
          <a:xfrm>
            <a:off x="770466" y="1464732"/>
            <a:ext cx="10651065" cy="4834468"/>
          </a:xfrm>
        </p:spPr>
        <p:txBody>
          <a:bodyPr>
            <a:normAutofit fontScale="55000" lnSpcReduction="20000"/>
          </a:bodyPr>
          <a:lstStyle/>
          <a:p>
            <a:pPr marL="194729" indent="0" rtl="0">
              <a:spcBef>
                <a:spcPts val="200"/>
              </a:spcBef>
              <a:buNone/>
            </a:pPr>
            <a:r>
              <a:rPr lang="en-US" sz="3800" i="0" u="none" strike="noStrike" dirty="0">
                <a:solidFill>
                  <a:srgbClr val="000000"/>
                </a:solidFill>
                <a:effectLst/>
                <a:latin typeface="Times New Roman" panose="02020603050405020304" pitchFamily="18" charset="0"/>
                <a:cs typeface="Times New Roman" panose="02020603050405020304" pitchFamily="18" charset="0"/>
              </a:rPr>
              <a:t>Integrated AHP-TOPSIS under a Fuzzy Environment for the Selection of Waste-To-Energy Technologies in Ghana</a:t>
            </a:r>
          </a:p>
          <a:p>
            <a:pPr marL="194729" indent="0" rtl="0">
              <a:spcBef>
                <a:spcPts val="200"/>
              </a:spcBef>
              <a:buNone/>
            </a:pPr>
            <a:endParaRPr lang="en-US" sz="3800" i="0" u="none" strike="noStrike" dirty="0">
              <a:solidFill>
                <a:srgbClr val="000000"/>
              </a:solidFill>
              <a:effectLst/>
              <a:latin typeface="Times New Roman" panose="02020603050405020304" pitchFamily="18" charset="0"/>
              <a:cs typeface="Times New Roman" panose="02020603050405020304" pitchFamily="18" charset="0"/>
            </a:endParaRPr>
          </a:p>
          <a:p>
            <a:pPr marL="194729" indent="0" rtl="0">
              <a:spcBef>
                <a:spcPts val="200"/>
              </a:spcBef>
              <a:spcAft>
                <a:spcPts val="200"/>
              </a:spcAft>
              <a:buNone/>
            </a:pPr>
            <a:r>
              <a:rPr lang="en-US" sz="3300" b="1" strike="noStrike" dirty="0">
                <a:solidFill>
                  <a:srgbClr val="000000"/>
                </a:solidFill>
                <a:effectLst/>
                <a:latin typeface="Times New Roman" panose="02020603050405020304" pitchFamily="18" charset="0"/>
                <a:cs typeface="Times New Roman" panose="02020603050405020304" pitchFamily="18" charset="0"/>
              </a:rPr>
              <a:t>Objective:</a:t>
            </a:r>
            <a:endParaRPr lang="en-US" sz="3300" b="1" dirty="0">
              <a:effectLst/>
              <a:latin typeface="Times New Roman" panose="02020603050405020304" pitchFamily="18" charset="0"/>
              <a:cs typeface="Times New Roman" panose="02020603050405020304" pitchFamily="18" charset="0"/>
            </a:endParaRPr>
          </a:p>
          <a:p>
            <a:pPr marL="194729" indent="0" rtl="0" fontAlgn="base">
              <a:spcBef>
                <a:spcPts val="200"/>
              </a:spcBef>
              <a:spcAft>
                <a:spcPts val="200"/>
              </a:spcAft>
              <a:buNone/>
            </a:pPr>
            <a:r>
              <a:rPr lang="en-US" sz="3300" b="0" i="0" u="none" strike="noStrike" dirty="0">
                <a:solidFill>
                  <a:srgbClr val="000000"/>
                </a:solidFill>
                <a:effectLst/>
                <a:latin typeface="Times New Roman" panose="02020603050405020304" pitchFamily="18" charset="0"/>
                <a:cs typeface="Times New Roman" panose="02020603050405020304" pitchFamily="18" charset="0"/>
              </a:rPr>
              <a:t>To provide a robust decision-making framework that supports sustainable energy policies and to identify the optimal Waste-to-Energy (</a:t>
            </a:r>
            <a:r>
              <a:rPr lang="en-US" sz="3300" b="0" i="0" u="none" strike="noStrike" dirty="0" err="1">
                <a:solidFill>
                  <a:srgbClr val="000000"/>
                </a:solidFill>
                <a:effectLst/>
                <a:latin typeface="Times New Roman" panose="02020603050405020304" pitchFamily="18" charset="0"/>
                <a:cs typeface="Times New Roman" panose="02020603050405020304" pitchFamily="18" charset="0"/>
              </a:rPr>
              <a:t>WtE</a:t>
            </a:r>
            <a:r>
              <a:rPr lang="en-US" sz="3300" b="0" i="0" u="none" strike="noStrike" dirty="0">
                <a:solidFill>
                  <a:srgbClr val="000000"/>
                </a:solidFill>
                <a:effectLst/>
                <a:latin typeface="Times New Roman" panose="02020603050405020304" pitchFamily="18" charset="0"/>
                <a:cs typeface="Times New Roman" panose="02020603050405020304" pitchFamily="18" charset="0"/>
              </a:rPr>
              <a:t>) technology for Ghana by integrating economic, environmental, and technical criteria under uncertain conditions.</a:t>
            </a:r>
          </a:p>
          <a:p>
            <a:pPr marL="194729" indent="0" rtl="0">
              <a:spcBef>
                <a:spcPts val="200"/>
              </a:spcBef>
              <a:spcAft>
                <a:spcPts val="200"/>
              </a:spcAft>
              <a:buNone/>
            </a:pPr>
            <a:r>
              <a:rPr lang="en-US" sz="3300" b="1" strike="noStrike" dirty="0">
                <a:solidFill>
                  <a:srgbClr val="000000"/>
                </a:solidFill>
                <a:effectLst/>
                <a:latin typeface="Times New Roman" panose="02020603050405020304" pitchFamily="18" charset="0"/>
                <a:cs typeface="Times New Roman" panose="02020603050405020304" pitchFamily="18" charset="0"/>
              </a:rPr>
              <a:t>Idea:</a:t>
            </a:r>
            <a:endParaRPr lang="en-US" sz="3300" b="1" dirty="0">
              <a:effectLst/>
              <a:latin typeface="Times New Roman" panose="02020603050405020304" pitchFamily="18" charset="0"/>
              <a:cs typeface="Times New Roman" panose="02020603050405020304" pitchFamily="18" charset="0"/>
            </a:endParaRPr>
          </a:p>
          <a:p>
            <a:pPr marL="194729" indent="0" rtl="0" fontAlgn="base">
              <a:spcBef>
                <a:spcPts val="200"/>
              </a:spcBef>
              <a:spcAft>
                <a:spcPts val="200"/>
              </a:spcAft>
              <a:buNone/>
            </a:pPr>
            <a:r>
              <a:rPr lang="en-US" sz="3300" b="0" i="0" u="none" strike="noStrike" dirty="0">
                <a:solidFill>
                  <a:srgbClr val="000000"/>
                </a:solidFill>
                <a:effectLst/>
                <a:latin typeface="Times New Roman" panose="02020603050405020304" pitchFamily="18" charset="0"/>
                <a:cs typeface="Times New Roman" panose="02020603050405020304" pitchFamily="18" charset="0"/>
              </a:rPr>
              <a:t>Perform a comprehensive analysis using MCDM techniques to evaluate various </a:t>
            </a:r>
            <a:r>
              <a:rPr lang="en-US" sz="3300" b="0" i="0" u="none" strike="noStrike" dirty="0" err="1">
                <a:solidFill>
                  <a:srgbClr val="000000"/>
                </a:solidFill>
                <a:effectLst/>
                <a:latin typeface="Times New Roman" panose="02020603050405020304" pitchFamily="18" charset="0"/>
                <a:cs typeface="Times New Roman" panose="02020603050405020304" pitchFamily="18" charset="0"/>
              </a:rPr>
              <a:t>WtE</a:t>
            </a:r>
            <a:r>
              <a:rPr lang="en-US" sz="3300" b="0" i="0" u="none" strike="noStrike" dirty="0">
                <a:solidFill>
                  <a:srgbClr val="000000"/>
                </a:solidFill>
                <a:effectLst/>
                <a:latin typeface="Times New Roman" panose="02020603050405020304" pitchFamily="18" charset="0"/>
                <a:cs typeface="Times New Roman" panose="02020603050405020304" pitchFamily="18" charset="0"/>
              </a:rPr>
              <a:t> technologies.</a:t>
            </a:r>
          </a:p>
          <a:p>
            <a:pPr marL="194729" indent="0" rtl="0" fontAlgn="base">
              <a:spcBef>
                <a:spcPts val="200"/>
              </a:spcBef>
              <a:spcAft>
                <a:spcPts val="200"/>
              </a:spcAft>
              <a:buNone/>
            </a:pPr>
            <a:r>
              <a:rPr lang="en-US" sz="3300" b="1" dirty="0">
                <a:solidFill>
                  <a:srgbClr val="000000"/>
                </a:solidFill>
                <a:latin typeface="Times New Roman" panose="02020603050405020304" pitchFamily="18" charset="0"/>
                <a:cs typeface="Times New Roman" panose="02020603050405020304" pitchFamily="18" charset="0"/>
              </a:rPr>
              <a:t>Technique:</a:t>
            </a:r>
            <a:endParaRPr lang="en-US" sz="3300" b="1" strike="noStrike" dirty="0">
              <a:solidFill>
                <a:srgbClr val="000000"/>
              </a:solidFill>
              <a:effectLst/>
              <a:latin typeface="Times New Roman" panose="02020603050405020304" pitchFamily="18" charset="0"/>
              <a:cs typeface="Times New Roman" panose="02020603050405020304" pitchFamily="18" charset="0"/>
            </a:endParaRPr>
          </a:p>
          <a:p>
            <a:pPr marL="194729" indent="0" rtl="0" fontAlgn="base">
              <a:spcBef>
                <a:spcPts val="200"/>
              </a:spcBef>
              <a:spcAft>
                <a:spcPts val="200"/>
              </a:spcAft>
              <a:buNone/>
            </a:pPr>
            <a:r>
              <a:rPr lang="en-US" sz="3300" b="0" i="0" u="none" strike="noStrike" dirty="0">
                <a:solidFill>
                  <a:srgbClr val="000000"/>
                </a:solidFill>
                <a:effectLst/>
                <a:latin typeface="Times New Roman" panose="02020603050405020304" pitchFamily="18" charset="0"/>
                <a:cs typeface="Times New Roman" panose="02020603050405020304" pitchFamily="18" charset="0"/>
              </a:rPr>
              <a:t>Criteria weights were calculated using the Fuzzy AHP.</a:t>
            </a:r>
          </a:p>
          <a:p>
            <a:pPr marL="194729" indent="0" rtl="0" fontAlgn="base">
              <a:spcBef>
                <a:spcPts val="200"/>
              </a:spcBef>
              <a:spcAft>
                <a:spcPts val="200"/>
              </a:spcAft>
              <a:buNone/>
            </a:pPr>
            <a:r>
              <a:rPr lang="en-US" sz="3300" b="0" i="0" u="none" strike="noStrike" dirty="0">
                <a:solidFill>
                  <a:srgbClr val="000000"/>
                </a:solidFill>
                <a:effectLst/>
                <a:latin typeface="Times New Roman" panose="02020603050405020304" pitchFamily="18" charset="0"/>
                <a:cs typeface="Times New Roman" panose="02020603050405020304" pitchFamily="18" charset="0"/>
              </a:rPr>
              <a:t>TOPSIS providing a clear prioritization of </a:t>
            </a:r>
            <a:r>
              <a:rPr lang="en-US" sz="3300" b="0" i="0" u="none" strike="noStrike" dirty="0" err="1">
                <a:solidFill>
                  <a:srgbClr val="000000"/>
                </a:solidFill>
                <a:effectLst/>
                <a:latin typeface="Times New Roman" panose="02020603050405020304" pitchFamily="18" charset="0"/>
                <a:cs typeface="Times New Roman" panose="02020603050405020304" pitchFamily="18" charset="0"/>
              </a:rPr>
              <a:t>WtE</a:t>
            </a:r>
            <a:r>
              <a:rPr lang="en-US" sz="3300" b="0" i="0" u="none" strike="noStrike" dirty="0">
                <a:solidFill>
                  <a:srgbClr val="000000"/>
                </a:solidFill>
                <a:effectLst/>
                <a:latin typeface="Times New Roman" panose="02020603050405020304" pitchFamily="18" charset="0"/>
                <a:cs typeface="Times New Roman" panose="02020603050405020304" pitchFamily="18" charset="0"/>
              </a:rPr>
              <a:t> technologies based on aggregated performance criteria.</a:t>
            </a:r>
          </a:p>
          <a:p>
            <a:pPr marL="194729" indent="0" rtl="0">
              <a:spcBef>
                <a:spcPts val="200"/>
              </a:spcBef>
              <a:spcAft>
                <a:spcPts val="200"/>
              </a:spcAft>
              <a:buNone/>
            </a:pPr>
            <a:r>
              <a:rPr lang="en-US" sz="3300" b="1" strike="noStrike" dirty="0">
                <a:solidFill>
                  <a:srgbClr val="000000"/>
                </a:solidFill>
                <a:effectLst/>
                <a:latin typeface="Times New Roman" panose="02020603050405020304" pitchFamily="18" charset="0"/>
                <a:cs typeface="Times New Roman" panose="02020603050405020304" pitchFamily="18" charset="0"/>
              </a:rPr>
              <a:t>Result:</a:t>
            </a:r>
            <a:endParaRPr lang="en-US" sz="3300" b="1" dirty="0">
              <a:effectLst/>
              <a:latin typeface="Times New Roman" panose="02020603050405020304" pitchFamily="18" charset="0"/>
              <a:cs typeface="Times New Roman" panose="02020603050405020304" pitchFamily="18" charset="0"/>
            </a:endParaRPr>
          </a:p>
          <a:p>
            <a:pPr marL="194729" indent="0" rtl="0" fontAlgn="base">
              <a:spcBef>
                <a:spcPts val="200"/>
              </a:spcBef>
              <a:spcAft>
                <a:spcPts val="200"/>
              </a:spcAft>
              <a:buNone/>
            </a:pPr>
            <a:r>
              <a:rPr lang="en-US" sz="3300" b="0" i="0" u="none" strike="noStrike" dirty="0">
                <a:solidFill>
                  <a:srgbClr val="000000"/>
                </a:solidFill>
                <a:effectLst/>
                <a:latin typeface="Times New Roman" panose="02020603050405020304" pitchFamily="18" charset="0"/>
                <a:cs typeface="Times New Roman" panose="02020603050405020304" pitchFamily="18" charset="0"/>
              </a:rPr>
              <a:t>The study underscores the relevance of integrating MCDM tools for robust decision-making, especially in regions with limited data availability and complex stakeholder dynamics.</a:t>
            </a:r>
            <a:endParaRPr lang="en-US" sz="3300" b="1" kern="0" dirty="0">
              <a:solidFill>
                <a:srgbClr val="222222"/>
              </a:solidFill>
              <a:highlight>
                <a:srgbClr val="FFFFFF"/>
              </a:highlight>
              <a:latin typeface="Times New Roman" panose="02020603050405020304" pitchFamily="18" charset="0"/>
              <a:cs typeface="Times New Roman" panose="02020603050405020304" pitchFamily="18" charset="0"/>
              <a:sym typeface="Arial"/>
            </a:endParaRPr>
          </a:p>
          <a:p>
            <a:endParaRPr lang="en-US" dirty="0"/>
          </a:p>
        </p:txBody>
      </p:sp>
      <p:sp>
        <p:nvSpPr>
          <p:cNvPr id="4" name="Google Shape;110;p2">
            <a:extLst>
              <a:ext uri="{FF2B5EF4-FFF2-40B4-BE49-F238E27FC236}">
                <a16:creationId xmlns:a16="http://schemas.microsoft.com/office/drawing/2014/main" id="{6904876C-081F-A63A-B110-7EEA897065CF}"/>
              </a:ext>
            </a:extLst>
          </p:cNvPr>
          <p:cNvSpPr txBox="1"/>
          <p:nvPr/>
        </p:nvSpPr>
        <p:spPr>
          <a:xfrm>
            <a:off x="8466666" y="1944157"/>
            <a:ext cx="3386667" cy="610383"/>
          </a:xfrm>
          <a:prstGeom prst="rect">
            <a:avLst/>
          </a:prstGeom>
          <a:noFill/>
          <a:ln>
            <a:noFill/>
          </a:ln>
        </p:spPr>
        <p:txBody>
          <a:bodyPr spcFirstLastPara="1" wrap="square" lIns="91425" tIns="45700" rIns="91425" bIns="45700" anchor="t" anchorCtr="0">
            <a:spAutoFit/>
          </a:bodyPr>
          <a:lstStyle/>
          <a:p>
            <a:pPr marL="194729" indent="0" rtl="0">
              <a:spcBef>
                <a:spcPts val="200"/>
              </a:spcBef>
              <a:buNone/>
            </a:pPr>
            <a:r>
              <a:rPr lang="en-US" sz="800" dirty="0" err="1">
                <a:solidFill>
                  <a:schemeClr val="tx2">
                    <a:lumMod val="10000"/>
                  </a:schemeClr>
                </a:solidFill>
                <a:latin typeface="Times New Roman" panose="02020603050405020304" pitchFamily="18" charset="0"/>
                <a:cs typeface="Times New Roman" panose="02020603050405020304" pitchFamily="18" charset="0"/>
              </a:rPr>
              <a:t>Sandylove</a:t>
            </a:r>
            <a:r>
              <a:rPr lang="en-US" sz="800" dirty="0">
                <a:solidFill>
                  <a:schemeClr val="tx2">
                    <a:lumMod val="10000"/>
                  </a:schemeClr>
                </a:solidFill>
                <a:latin typeface="Times New Roman" panose="02020603050405020304" pitchFamily="18" charset="0"/>
                <a:cs typeface="Times New Roman" panose="02020603050405020304" pitchFamily="18" charset="0"/>
              </a:rPr>
              <a:t> </a:t>
            </a:r>
            <a:r>
              <a:rPr lang="en-US" sz="800" dirty="0" err="1">
                <a:solidFill>
                  <a:schemeClr val="tx2">
                    <a:lumMod val="10000"/>
                  </a:schemeClr>
                </a:solidFill>
                <a:latin typeface="Times New Roman" panose="02020603050405020304" pitchFamily="18" charset="0"/>
                <a:cs typeface="Times New Roman" panose="02020603050405020304" pitchFamily="18" charset="0"/>
              </a:rPr>
              <a:t>Afrane</a:t>
            </a:r>
            <a:r>
              <a:rPr lang="en-US" sz="800" dirty="0">
                <a:solidFill>
                  <a:schemeClr val="tx2">
                    <a:lumMod val="10000"/>
                  </a:schemeClr>
                </a:solidFill>
                <a:latin typeface="Times New Roman" panose="02020603050405020304" pitchFamily="18" charset="0"/>
                <a:cs typeface="Times New Roman" panose="02020603050405020304" pitchFamily="18" charset="0"/>
              </a:rPr>
              <a:t>, Jeffrey </a:t>
            </a:r>
            <a:r>
              <a:rPr lang="en-US" sz="800" dirty="0" err="1">
                <a:solidFill>
                  <a:schemeClr val="tx2">
                    <a:lumMod val="10000"/>
                  </a:schemeClr>
                </a:solidFill>
                <a:latin typeface="Times New Roman" panose="02020603050405020304" pitchFamily="18" charset="0"/>
                <a:cs typeface="Times New Roman" panose="02020603050405020304" pitchFamily="18" charset="0"/>
              </a:rPr>
              <a:t>Dankwa</a:t>
            </a:r>
            <a:r>
              <a:rPr lang="en-US" sz="800" dirty="0">
                <a:solidFill>
                  <a:schemeClr val="tx2">
                    <a:lumMod val="10000"/>
                  </a:schemeClr>
                </a:solidFill>
                <a:latin typeface="Times New Roman" panose="02020603050405020304" pitchFamily="18" charset="0"/>
                <a:cs typeface="Times New Roman" panose="02020603050405020304" pitchFamily="18" charset="0"/>
              </a:rPr>
              <a:t> </a:t>
            </a:r>
            <a:r>
              <a:rPr lang="en-US" sz="800" dirty="0" err="1">
                <a:solidFill>
                  <a:schemeClr val="tx2">
                    <a:lumMod val="10000"/>
                  </a:schemeClr>
                </a:solidFill>
                <a:latin typeface="Times New Roman" panose="02020603050405020304" pitchFamily="18" charset="0"/>
                <a:cs typeface="Times New Roman" panose="02020603050405020304" pitchFamily="18" charset="0"/>
              </a:rPr>
              <a:t>Ampah</a:t>
            </a:r>
            <a:r>
              <a:rPr lang="en-US" sz="800" dirty="0">
                <a:solidFill>
                  <a:schemeClr val="tx2">
                    <a:lumMod val="10000"/>
                  </a:schemeClr>
                </a:solidFill>
                <a:latin typeface="Times New Roman" panose="02020603050405020304" pitchFamily="18" charset="0"/>
                <a:cs typeface="Times New Roman" panose="02020603050405020304" pitchFamily="18" charset="0"/>
              </a:rPr>
              <a:t>, Ephraim </a:t>
            </a:r>
            <a:r>
              <a:rPr lang="en-US" sz="800" dirty="0" err="1">
                <a:solidFill>
                  <a:schemeClr val="tx2">
                    <a:lumMod val="10000"/>
                  </a:schemeClr>
                </a:solidFill>
                <a:latin typeface="Times New Roman" panose="02020603050405020304" pitchFamily="18" charset="0"/>
                <a:cs typeface="Times New Roman" panose="02020603050405020304" pitchFamily="18" charset="0"/>
              </a:rPr>
              <a:t>Bonah</a:t>
            </a:r>
            <a:r>
              <a:rPr lang="en-US" sz="800" dirty="0">
                <a:solidFill>
                  <a:schemeClr val="tx2">
                    <a:lumMod val="10000"/>
                  </a:schemeClr>
                </a:solidFill>
                <a:latin typeface="Times New Roman" panose="02020603050405020304" pitchFamily="18" charset="0"/>
                <a:cs typeface="Times New Roman" panose="02020603050405020304" pitchFamily="18" charset="0"/>
              </a:rPr>
              <a:t> Agyekum, </a:t>
            </a:r>
            <a:r>
              <a:rPr lang="en-US" sz="800" dirty="0" err="1">
                <a:solidFill>
                  <a:schemeClr val="tx2">
                    <a:lumMod val="10000"/>
                  </a:schemeClr>
                </a:solidFill>
                <a:latin typeface="Times New Roman" panose="02020603050405020304" pitchFamily="18" charset="0"/>
                <a:cs typeface="Times New Roman" panose="02020603050405020304" pitchFamily="18" charset="0"/>
              </a:rPr>
              <a:t>Abdulfatah</a:t>
            </a:r>
            <a:r>
              <a:rPr lang="en-US" sz="800" dirty="0">
                <a:solidFill>
                  <a:schemeClr val="tx2">
                    <a:lumMod val="10000"/>
                  </a:schemeClr>
                </a:solidFill>
                <a:latin typeface="Times New Roman" panose="02020603050405020304" pitchFamily="18" charset="0"/>
                <a:cs typeface="Times New Roman" panose="02020603050405020304" pitchFamily="18" charset="0"/>
              </a:rPr>
              <a:t> Abdu Yusuf, Mokhtar </a:t>
            </a:r>
            <a:r>
              <a:rPr lang="en-US" sz="800" dirty="0" err="1">
                <a:solidFill>
                  <a:schemeClr val="tx2">
                    <a:lumMod val="10000"/>
                  </a:schemeClr>
                </a:solidFill>
                <a:latin typeface="Times New Roman" panose="02020603050405020304" pitchFamily="18" charset="0"/>
                <a:cs typeface="Times New Roman" panose="02020603050405020304" pitchFamily="18" charset="0"/>
              </a:rPr>
              <a:t>Shouran</a:t>
            </a:r>
            <a:r>
              <a:rPr lang="en-US" sz="800" dirty="0">
                <a:solidFill>
                  <a:schemeClr val="tx2">
                    <a:lumMod val="10000"/>
                  </a:schemeClr>
                </a:solidFill>
                <a:latin typeface="Times New Roman" panose="02020603050405020304" pitchFamily="18" charset="0"/>
                <a:cs typeface="Times New Roman" panose="02020603050405020304" pitchFamily="18" charset="0"/>
              </a:rPr>
              <a:t> , Islam Md </a:t>
            </a:r>
            <a:r>
              <a:rPr lang="en-US" sz="800" dirty="0" err="1">
                <a:solidFill>
                  <a:schemeClr val="tx2">
                    <a:lumMod val="10000"/>
                  </a:schemeClr>
                </a:solidFill>
                <a:latin typeface="Times New Roman" panose="02020603050405020304" pitchFamily="18" charset="0"/>
                <a:cs typeface="Times New Roman" panose="02020603050405020304" pitchFamily="18" charset="0"/>
              </a:rPr>
              <a:t>Rizwanul</a:t>
            </a:r>
            <a:r>
              <a:rPr lang="en-US" sz="800" dirty="0">
                <a:solidFill>
                  <a:schemeClr val="tx2">
                    <a:lumMod val="10000"/>
                  </a:schemeClr>
                </a:solidFill>
                <a:latin typeface="Times New Roman" panose="02020603050405020304" pitchFamily="18" charset="0"/>
                <a:cs typeface="Times New Roman" panose="02020603050405020304" pitchFamily="18" charset="0"/>
              </a:rPr>
              <a:t> Fattah , </a:t>
            </a:r>
            <a:r>
              <a:rPr lang="en-US" sz="800" dirty="0" err="1">
                <a:solidFill>
                  <a:schemeClr val="tx2">
                    <a:lumMod val="10000"/>
                  </a:schemeClr>
                </a:solidFill>
                <a:latin typeface="Times New Roman" panose="02020603050405020304" pitchFamily="18" charset="0"/>
                <a:cs typeface="Times New Roman" panose="02020603050405020304" pitchFamily="18" charset="0"/>
              </a:rPr>
              <a:t>Guozhu</a:t>
            </a:r>
            <a:r>
              <a:rPr lang="en-US" sz="800" dirty="0">
                <a:solidFill>
                  <a:schemeClr val="tx2">
                    <a:lumMod val="10000"/>
                  </a:schemeClr>
                </a:solidFill>
                <a:latin typeface="Times New Roman" panose="02020603050405020304" pitchFamily="18" charset="0"/>
                <a:cs typeface="Times New Roman" panose="02020603050405020304" pitchFamily="18" charset="0"/>
              </a:rPr>
              <a:t> Mao , Salah Kamel, Prince Oppong </a:t>
            </a:r>
            <a:r>
              <a:rPr lang="en-US" sz="800" dirty="0" err="1">
                <a:solidFill>
                  <a:schemeClr val="tx2">
                    <a:lumMod val="10000"/>
                  </a:schemeClr>
                </a:solidFill>
                <a:latin typeface="Times New Roman" panose="02020603050405020304" pitchFamily="18" charset="0"/>
                <a:cs typeface="Times New Roman" panose="02020603050405020304" pitchFamily="18" charset="0"/>
              </a:rPr>
              <a:t>Amoh</a:t>
            </a:r>
            <a:r>
              <a:rPr lang="en-US" sz="800" dirty="0">
                <a:solidFill>
                  <a:schemeClr val="tx2">
                    <a:lumMod val="10000"/>
                  </a:schemeClr>
                </a:solidFill>
                <a:latin typeface="Times New Roman" panose="02020603050405020304" pitchFamily="18" charset="0"/>
                <a:cs typeface="Times New Roman" panose="02020603050405020304" pitchFamily="18" charset="0"/>
              </a:rPr>
              <a:t>, Ebenezer </a:t>
            </a:r>
            <a:r>
              <a:rPr lang="en-US" sz="800" dirty="0" err="1">
                <a:solidFill>
                  <a:schemeClr val="tx2">
                    <a:lumMod val="10000"/>
                  </a:schemeClr>
                </a:solidFill>
                <a:latin typeface="Times New Roman" panose="02020603050405020304" pitchFamily="18" charset="0"/>
                <a:cs typeface="Times New Roman" panose="02020603050405020304" pitchFamily="18" charset="0"/>
              </a:rPr>
              <a:t>Agbozo</a:t>
            </a:r>
            <a:r>
              <a:rPr lang="en-US" sz="800" dirty="0">
                <a:solidFill>
                  <a:schemeClr val="tx2">
                    <a:lumMod val="10000"/>
                  </a:schemeClr>
                </a:solidFill>
                <a:latin typeface="Times New Roman" panose="02020603050405020304" pitchFamily="18" charset="0"/>
                <a:cs typeface="Times New Roman" panose="02020603050405020304" pitchFamily="18" charset="0"/>
              </a:rPr>
              <a:t>, </a:t>
            </a:r>
            <a:r>
              <a:rPr lang="en-US" sz="800" dirty="0" err="1">
                <a:solidFill>
                  <a:schemeClr val="tx2">
                    <a:lumMod val="10000"/>
                  </a:schemeClr>
                </a:solidFill>
                <a:latin typeface="Times New Roman" panose="02020603050405020304" pitchFamily="18" charset="0"/>
                <a:cs typeface="Times New Roman" panose="02020603050405020304" pitchFamily="18" charset="0"/>
              </a:rPr>
              <a:t>Elmazeg</a:t>
            </a:r>
            <a:r>
              <a:rPr lang="en-US" sz="800" dirty="0">
                <a:solidFill>
                  <a:schemeClr val="tx2">
                    <a:lumMod val="10000"/>
                  </a:schemeClr>
                </a:solidFill>
                <a:latin typeface="Times New Roman" panose="02020603050405020304" pitchFamily="18" charset="0"/>
                <a:cs typeface="Times New Roman" panose="02020603050405020304" pitchFamily="18" charset="0"/>
              </a:rPr>
              <a:t> </a:t>
            </a:r>
            <a:r>
              <a:rPr lang="en-US" sz="800" dirty="0" err="1">
                <a:solidFill>
                  <a:schemeClr val="tx2">
                    <a:lumMod val="10000"/>
                  </a:schemeClr>
                </a:solidFill>
                <a:latin typeface="Times New Roman" panose="02020603050405020304" pitchFamily="18" charset="0"/>
                <a:cs typeface="Times New Roman" panose="02020603050405020304" pitchFamily="18" charset="0"/>
              </a:rPr>
              <a:t>Elgamli</a:t>
            </a:r>
            <a:r>
              <a:rPr lang="en-US" sz="800" dirty="0">
                <a:solidFill>
                  <a:schemeClr val="tx2">
                    <a:lumMod val="10000"/>
                  </a:schemeClr>
                </a:solidFill>
                <a:latin typeface="Times New Roman" panose="02020603050405020304" pitchFamily="18" charset="0"/>
                <a:cs typeface="Times New Roman" panose="02020603050405020304" pitchFamily="18" charset="0"/>
              </a:rPr>
              <a:t>,  Salah Kamel</a:t>
            </a:r>
            <a:endParaRPr lang="en-US" sz="800" i="0" u="none" strike="noStrike" dirty="0">
              <a:solidFill>
                <a:schemeClr val="tx2">
                  <a:lumMod val="1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0534737"/>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1296</TotalTime>
  <Words>2184</Words>
  <Application>Microsoft Office PowerPoint</Application>
  <PresentationFormat>Widescreen</PresentationFormat>
  <Paragraphs>210</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(Body)</vt:lpstr>
      <vt:lpstr>Courier New</vt:lpstr>
      <vt:lpstr>Nunito</vt:lpstr>
      <vt:lpstr>Times New Roman</vt:lpstr>
      <vt:lpstr>Shift</vt:lpstr>
      <vt:lpstr>PowerPoint Presentation</vt:lpstr>
      <vt:lpstr>Introduction</vt:lpstr>
      <vt:lpstr>Renewable Energy Selection</vt:lpstr>
      <vt:lpstr> </vt:lpstr>
      <vt:lpstr>Objectives</vt:lpstr>
      <vt:lpstr>  Problem Statement</vt:lpstr>
      <vt:lpstr>Data driven MCDM models for reliability-economic-environmental analysis of energy storage based autonomous micro-grid</vt:lpstr>
      <vt:lpstr>Prioritization of Benchmarking Framework for Social Media Content Based on Integration of AHP and Group TOPSIS: A Case Study of Instagram Travel</vt:lpstr>
      <vt:lpstr>Literature Review 3</vt:lpstr>
      <vt:lpstr>A Hybrid Decision-Making Framework for Sustainable Selection of Lean Manufacturing Tools Using AHP and Grey-TOPSIS</vt:lpstr>
      <vt:lpstr>Why Use MCDM?</vt:lpstr>
      <vt:lpstr>Steps in MCDM</vt:lpstr>
      <vt:lpstr>AHP</vt:lpstr>
      <vt:lpstr>TOPSIS</vt:lpstr>
      <vt:lpstr>METHODOLOGY</vt:lpstr>
      <vt:lpstr>CRITERIA</vt:lpstr>
      <vt:lpstr>HIERARCHY STRUCTURE</vt:lpstr>
      <vt:lpstr>STEP 1: PAIRWISE COMPARISON MATRIX </vt:lpstr>
      <vt:lpstr>STEP 2 : NORMALIZED MATRIX</vt:lpstr>
      <vt:lpstr>STEP 3 : ASSIGNING WEIGHTS TO CRITERIA</vt:lpstr>
      <vt:lpstr>STEP 4 : CHECK FOR CONSISTENCY AND VALIDITY</vt:lpstr>
      <vt:lpstr>STEP 5 : CATEGORIZING THE CRITERIA</vt:lpstr>
      <vt:lpstr>STEP 6 : PERFORMANCE SCORE MATRIX</vt:lpstr>
      <vt:lpstr>STEP 7 : NORMALIZED MATRIX</vt:lpstr>
      <vt:lpstr>STEP 8 : WEIGHTED NORMALIZED MATRIX</vt:lpstr>
      <vt:lpstr>STEP 9 : IDEAL BEST AND WORST CALCULATION</vt:lpstr>
      <vt:lpstr>STEP 10 : SEPARATION FROM IDEAL BEST AND WORST SOLUTION</vt:lpstr>
      <vt:lpstr>STEP 11: RANKING ALTERNATIVES BASED ON C(i) VALUES</vt:lpstr>
      <vt:lpstr>VIKOR(VIšekriterijumsko KOmpromisno Rangiranje)</vt:lpstr>
      <vt:lpstr>VIKOR Analysis</vt:lpstr>
      <vt:lpstr>VIKOR Analysis</vt:lpstr>
      <vt:lpstr>Results And Discussion</vt:lpstr>
      <vt:lpstr>Conclusion </vt:lpstr>
      <vt:lpstr>Future Research</vt:lpstr>
      <vt:lpstr>References</vt:lpstr>
      <vt:lpstr>References</vt:lpstr>
      <vt:lpstr>Thank You</vt:lpstr>
      <vt:lpstr>Question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Shardul Wadalkar</dc:creator>
  <cp:lastModifiedBy>Mahima Korad Siddalinga Prasad</cp:lastModifiedBy>
  <cp:revision>47</cp:revision>
  <dcterms:created xsi:type="dcterms:W3CDTF">2024-11-25T23:02:35Z</dcterms:created>
  <dcterms:modified xsi:type="dcterms:W3CDTF">2024-11-27T03:48:36Z</dcterms:modified>
</cp:coreProperties>
</file>